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33"/>
  </p:notesMasterIdLst>
  <p:sldIdLst>
    <p:sldId id="256" r:id="rId6"/>
    <p:sldId id="298" r:id="rId7"/>
    <p:sldId id="313" r:id="rId8"/>
    <p:sldId id="314" r:id="rId9"/>
    <p:sldId id="315" r:id="rId10"/>
    <p:sldId id="257" r:id="rId11"/>
    <p:sldId id="491" r:id="rId12"/>
    <p:sldId id="492" r:id="rId13"/>
    <p:sldId id="493" r:id="rId14"/>
    <p:sldId id="284" r:id="rId15"/>
    <p:sldId id="259" r:id="rId16"/>
    <p:sldId id="285" r:id="rId17"/>
    <p:sldId id="286" r:id="rId18"/>
    <p:sldId id="287" r:id="rId19"/>
    <p:sldId id="304" r:id="rId20"/>
    <p:sldId id="299" r:id="rId21"/>
    <p:sldId id="288" r:id="rId22"/>
    <p:sldId id="300" r:id="rId23"/>
    <p:sldId id="465" r:id="rId24"/>
    <p:sldId id="490" r:id="rId25"/>
    <p:sldId id="307" r:id="rId26"/>
    <p:sldId id="308" r:id="rId27"/>
    <p:sldId id="293" r:id="rId28"/>
    <p:sldId id="312" r:id="rId29"/>
    <p:sldId id="294" r:id="rId30"/>
    <p:sldId id="291" r:id="rId31"/>
    <p:sldId id="292"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34">
          <p15:clr>
            <a:srgbClr val="A4A3A4"/>
          </p15:clr>
        </p15:guide>
        <p15:guide id="2" pos="5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r5uiNB+Yqv3i7p+4ESmfoDkgdA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A59ED5-3CA2-1DDE-AD36-EC35ADB46B15}" name="Els Breunig" initials="EB" userId="S::els.breunig@vlaamsbrabant.be::56b6b3cf-2b28-4d87-a3ce-5b8d6dd7ec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020" y="-828"/>
      </p:cViewPr>
      <p:guideLst>
        <p:guide orient="horz" pos="4034"/>
        <p:guide pos="54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68"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6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64" Type="http://customschemas.google.com/relationships/presentationmetadata" Target="metadata"/><Relationship Id="rId69"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Verstraete" userId="901cd81a-3d2b-45dc-bc13-b125b651b50c" providerId="ADAL" clId="{A5C80491-C0F0-417E-B4BD-6CF92E04C98A}"/>
    <pc:docChg chg="delSld modSld">
      <pc:chgData name="Elise Verstraete" userId="901cd81a-3d2b-45dc-bc13-b125b651b50c" providerId="ADAL" clId="{A5C80491-C0F0-417E-B4BD-6CF92E04C98A}" dt="2026-03-01T14:52:36.125" v="43" actId="20577"/>
      <pc:docMkLst>
        <pc:docMk/>
      </pc:docMkLst>
      <pc:sldChg chg="del">
        <pc:chgData name="Elise Verstraete" userId="901cd81a-3d2b-45dc-bc13-b125b651b50c" providerId="ADAL" clId="{A5C80491-C0F0-417E-B4BD-6CF92E04C98A}" dt="2026-03-01T14:51:47.140" v="1" actId="47"/>
        <pc:sldMkLst>
          <pc:docMk/>
          <pc:sldMk cId="0" sldId="260"/>
        </pc:sldMkLst>
      </pc:sldChg>
      <pc:sldChg chg="del">
        <pc:chgData name="Elise Verstraete" userId="901cd81a-3d2b-45dc-bc13-b125b651b50c" providerId="ADAL" clId="{A5C80491-C0F0-417E-B4BD-6CF92E04C98A}" dt="2026-03-01T14:51:47.140" v="1" actId="47"/>
        <pc:sldMkLst>
          <pc:docMk/>
          <pc:sldMk cId="0" sldId="261"/>
        </pc:sldMkLst>
      </pc:sldChg>
      <pc:sldChg chg="del">
        <pc:chgData name="Elise Verstraete" userId="901cd81a-3d2b-45dc-bc13-b125b651b50c" providerId="ADAL" clId="{A5C80491-C0F0-417E-B4BD-6CF92E04C98A}" dt="2026-03-01T14:51:47.140" v="1" actId="47"/>
        <pc:sldMkLst>
          <pc:docMk/>
          <pc:sldMk cId="0" sldId="262"/>
        </pc:sldMkLst>
      </pc:sldChg>
      <pc:sldChg chg="del">
        <pc:chgData name="Elise Verstraete" userId="901cd81a-3d2b-45dc-bc13-b125b651b50c" providerId="ADAL" clId="{A5C80491-C0F0-417E-B4BD-6CF92E04C98A}" dt="2026-03-01T14:51:47.140" v="1" actId="47"/>
        <pc:sldMkLst>
          <pc:docMk/>
          <pc:sldMk cId="0" sldId="263"/>
        </pc:sldMkLst>
      </pc:sldChg>
      <pc:sldChg chg="del">
        <pc:chgData name="Elise Verstraete" userId="901cd81a-3d2b-45dc-bc13-b125b651b50c" providerId="ADAL" clId="{A5C80491-C0F0-417E-B4BD-6CF92E04C98A}" dt="2026-03-01T14:51:47.140" v="1" actId="47"/>
        <pc:sldMkLst>
          <pc:docMk/>
          <pc:sldMk cId="0" sldId="264"/>
        </pc:sldMkLst>
      </pc:sldChg>
      <pc:sldChg chg="del">
        <pc:chgData name="Elise Verstraete" userId="901cd81a-3d2b-45dc-bc13-b125b651b50c" providerId="ADAL" clId="{A5C80491-C0F0-417E-B4BD-6CF92E04C98A}" dt="2026-03-01T14:51:47.140" v="1" actId="47"/>
        <pc:sldMkLst>
          <pc:docMk/>
          <pc:sldMk cId="0" sldId="265"/>
        </pc:sldMkLst>
      </pc:sldChg>
      <pc:sldChg chg="del">
        <pc:chgData name="Elise Verstraete" userId="901cd81a-3d2b-45dc-bc13-b125b651b50c" providerId="ADAL" clId="{A5C80491-C0F0-417E-B4BD-6CF92E04C98A}" dt="2026-03-01T14:51:47.140" v="1" actId="47"/>
        <pc:sldMkLst>
          <pc:docMk/>
          <pc:sldMk cId="0" sldId="266"/>
        </pc:sldMkLst>
      </pc:sldChg>
      <pc:sldChg chg="del">
        <pc:chgData name="Elise Verstraete" userId="901cd81a-3d2b-45dc-bc13-b125b651b50c" providerId="ADAL" clId="{A5C80491-C0F0-417E-B4BD-6CF92E04C98A}" dt="2026-03-01T14:51:47.140" v="1" actId="47"/>
        <pc:sldMkLst>
          <pc:docMk/>
          <pc:sldMk cId="0" sldId="267"/>
        </pc:sldMkLst>
      </pc:sldChg>
      <pc:sldChg chg="del">
        <pc:chgData name="Elise Verstraete" userId="901cd81a-3d2b-45dc-bc13-b125b651b50c" providerId="ADAL" clId="{A5C80491-C0F0-417E-B4BD-6CF92E04C98A}" dt="2026-03-01T14:51:47.140" v="1" actId="47"/>
        <pc:sldMkLst>
          <pc:docMk/>
          <pc:sldMk cId="0" sldId="268"/>
        </pc:sldMkLst>
      </pc:sldChg>
      <pc:sldChg chg="del">
        <pc:chgData name="Elise Verstraete" userId="901cd81a-3d2b-45dc-bc13-b125b651b50c" providerId="ADAL" clId="{A5C80491-C0F0-417E-B4BD-6CF92E04C98A}" dt="2026-03-01T14:51:47.140" v="1" actId="47"/>
        <pc:sldMkLst>
          <pc:docMk/>
          <pc:sldMk cId="0" sldId="269"/>
        </pc:sldMkLst>
      </pc:sldChg>
      <pc:sldChg chg="del">
        <pc:chgData name="Elise Verstraete" userId="901cd81a-3d2b-45dc-bc13-b125b651b50c" providerId="ADAL" clId="{A5C80491-C0F0-417E-B4BD-6CF92E04C98A}" dt="2026-03-01T14:51:47.140" v="1" actId="47"/>
        <pc:sldMkLst>
          <pc:docMk/>
          <pc:sldMk cId="0" sldId="270"/>
        </pc:sldMkLst>
      </pc:sldChg>
      <pc:sldChg chg="del">
        <pc:chgData name="Elise Verstraete" userId="901cd81a-3d2b-45dc-bc13-b125b651b50c" providerId="ADAL" clId="{A5C80491-C0F0-417E-B4BD-6CF92E04C98A}" dt="2026-03-01T14:51:47.140" v="1" actId="47"/>
        <pc:sldMkLst>
          <pc:docMk/>
          <pc:sldMk cId="0" sldId="271"/>
        </pc:sldMkLst>
      </pc:sldChg>
      <pc:sldChg chg="del">
        <pc:chgData name="Elise Verstraete" userId="901cd81a-3d2b-45dc-bc13-b125b651b50c" providerId="ADAL" clId="{A5C80491-C0F0-417E-B4BD-6CF92E04C98A}" dt="2026-03-01T14:51:47.140" v="1" actId="47"/>
        <pc:sldMkLst>
          <pc:docMk/>
          <pc:sldMk cId="0" sldId="272"/>
        </pc:sldMkLst>
      </pc:sldChg>
      <pc:sldChg chg="del">
        <pc:chgData name="Elise Verstraete" userId="901cd81a-3d2b-45dc-bc13-b125b651b50c" providerId="ADAL" clId="{A5C80491-C0F0-417E-B4BD-6CF92E04C98A}" dt="2026-03-01T14:51:47.140" v="1" actId="47"/>
        <pc:sldMkLst>
          <pc:docMk/>
          <pc:sldMk cId="0" sldId="273"/>
        </pc:sldMkLst>
      </pc:sldChg>
      <pc:sldChg chg="del">
        <pc:chgData name="Elise Verstraete" userId="901cd81a-3d2b-45dc-bc13-b125b651b50c" providerId="ADAL" clId="{A5C80491-C0F0-417E-B4BD-6CF92E04C98A}" dt="2026-03-01T14:51:47.140" v="1" actId="47"/>
        <pc:sldMkLst>
          <pc:docMk/>
          <pc:sldMk cId="0" sldId="274"/>
        </pc:sldMkLst>
      </pc:sldChg>
      <pc:sldChg chg="del">
        <pc:chgData name="Elise Verstraete" userId="901cd81a-3d2b-45dc-bc13-b125b651b50c" providerId="ADAL" clId="{A5C80491-C0F0-417E-B4BD-6CF92E04C98A}" dt="2026-03-01T14:51:47.140" v="1" actId="47"/>
        <pc:sldMkLst>
          <pc:docMk/>
          <pc:sldMk cId="0" sldId="275"/>
        </pc:sldMkLst>
      </pc:sldChg>
      <pc:sldChg chg="del">
        <pc:chgData name="Elise Verstraete" userId="901cd81a-3d2b-45dc-bc13-b125b651b50c" providerId="ADAL" clId="{A5C80491-C0F0-417E-B4BD-6CF92E04C98A}" dt="2026-03-01T14:51:47.140" v="1" actId="47"/>
        <pc:sldMkLst>
          <pc:docMk/>
          <pc:sldMk cId="0" sldId="276"/>
        </pc:sldMkLst>
      </pc:sldChg>
      <pc:sldChg chg="del">
        <pc:chgData name="Elise Verstraete" userId="901cd81a-3d2b-45dc-bc13-b125b651b50c" providerId="ADAL" clId="{A5C80491-C0F0-417E-B4BD-6CF92E04C98A}" dt="2026-03-01T14:51:47.140" v="1" actId="47"/>
        <pc:sldMkLst>
          <pc:docMk/>
          <pc:sldMk cId="0" sldId="277"/>
        </pc:sldMkLst>
      </pc:sldChg>
      <pc:sldChg chg="del">
        <pc:chgData name="Elise Verstraete" userId="901cd81a-3d2b-45dc-bc13-b125b651b50c" providerId="ADAL" clId="{A5C80491-C0F0-417E-B4BD-6CF92E04C98A}" dt="2026-03-01T14:51:47.140" v="1" actId="47"/>
        <pc:sldMkLst>
          <pc:docMk/>
          <pc:sldMk cId="0" sldId="278"/>
        </pc:sldMkLst>
      </pc:sldChg>
      <pc:sldChg chg="del">
        <pc:chgData name="Elise Verstraete" userId="901cd81a-3d2b-45dc-bc13-b125b651b50c" providerId="ADAL" clId="{A5C80491-C0F0-417E-B4BD-6CF92E04C98A}" dt="2026-03-01T14:51:47.140" v="1" actId="47"/>
        <pc:sldMkLst>
          <pc:docMk/>
          <pc:sldMk cId="0" sldId="279"/>
        </pc:sldMkLst>
      </pc:sldChg>
      <pc:sldChg chg="del">
        <pc:chgData name="Elise Verstraete" userId="901cd81a-3d2b-45dc-bc13-b125b651b50c" providerId="ADAL" clId="{A5C80491-C0F0-417E-B4BD-6CF92E04C98A}" dt="2026-03-01T14:51:47.140" v="1" actId="47"/>
        <pc:sldMkLst>
          <pc:docMk/>
          <pc:sldMk cId="0" sldId="282"/>
        </pc:sldMkLst>
      </pc:sldChg>
      <pc:sldChg chg="del">
        <pc:chgData name="Elise Verstraete" userId="901cd81a-3d2b-45dc-bc13-b125b651b50c" providerId="ADAL" clId="{A5C80491-C0F0-417E-B4BD-6CF92E04C98A}" dt="2026-03-01T14:51:47.140" v="1" actId="47"/>
        <pc:sldMkLst>
          <pc:docMk/>
          <pc:sldMk cId="0" sldId="283"/>
        </pc:sldMkLst>
      </pc:sldChg>
      <pc:sldChg chg="del">
        <pc:chgData name="Elise Verstraete" userId="901cd81a-3d2b-45dc-bc13-b125b651b50c" providerId="ADAL" clId="{A5C80491-C0F0-417E-B4BD-6CF92E04C98A}" dt="2026-03-01T14:51:47.140" v="1" actId="47"/>
        <pc:sldMkLst>
          <pc:docMk/>
          <pc:sldMk cId="3786023283" sldId="296"/>
        </pc:sldMkLst>
      </pc:sldChg>
      <pc:sldChg chg="del">
        <pc:chgData name="Elise Verstraete" userId="901cd81a-3d2b-45dc-bc13-b125b651b50c" providerId="ADAL" clId="{A5C80491-C0F0-417E-B4BD-6CF92E04C98A}" dt="2026-03-01T14:51:47.140" v="1" actId="47"/>
        <pc:sldMkLst>
          <pc:docMk/>
          <pc:sldMk cId="963990929" sldId="297"/>
        </pc:sldMkLst>
      </pc:sldChg>
      <pc:sldChg chg="modSp del mod">
        <pc:chgData name="Elise Verstraete" userId="901cd81a-3d2b-45dc-bc13-b125b651b50c" providerId="ADAL" clId="{A5C80491-C0F0-417E-B4BD-6CF92E04C98A}" dt="2026-03-01T14:51:47.140" v="1" actId="47"/>
        <pc:sldMkLst>
          <pc:docMk/>
          <pc:sldMk cId="4494255" sldId="301"/>
        </pc:sldMkLst>
        <pc:spChg chg="mod">
          <ac:chgData name="Elise Verstraete" userId="901cd81a-3d2b-45dc-bc13-b125b651b50c" providerId="ADAL" clId="{A5C80491-C0F0-417E-B4BD-6CF92E04C98A}" dt="2026-03-01T14:51:22.915" v="0" actId="1076"/>
          <ac:spMkLst>
            <pc:docMk/>
            <pc:sldMk cId="4494255" sldId="301"/>
            <ac:spMk id="2" creationId="{39AFCAF6-96C2-82F3-3A0C-66D607BBD5CA}"/>
          </ac:spMkLst>
        </pc:spChg>
      </pc:sldChg>
      <pc:sldChg chg="del">
        <pc:chgData name="Elise Verstraete" userId="901cd81a-3d2b-45dc-bc13-b125b651b50c" providerId="ADAL" clId="{A5C80491-C0F0-417E-B4BD-6CF92E04C98A}" dt="2026-03-01T14:51:47.140" v="1" actId="47"/>
        <pc:sldMkLst>
          <pc:docMk/>
          <pc:sldMk cId="3442969203" sldId="302"/>
        </pc:sldMkLst>
      </pc:sldChg>
      <pc:sldChg chg="del">
        <pc:chgData name="Elise Verstraete" userId="901cd81a-3d2b-45dc-bc13-b125b651b50c" providerId="ADAL" clId="{A5C80491-C0F0-417E-B4BD-6CF92E04C98A}" dt="2026-03-01T14:51:47.140" v="1" actId="47"/>
        <pc:sldMkLst>
          <pc:docMk/>
          <pc:sldMk cId="166390352" sldId="309"/>
        </pc:sldMkLst>
      </pc:sldChg>
      <pc:sldChg chg="del">
        <pc:chgData name="Elise Verstraete" userId="901cd81a-3d2b-45dc-bc13-b125b651b50c" providerId="ADAL" clId="{A5C80491-C0F0-417E-B4BD-6CF92E04C98A}" dt="2026-03-01T14:51:47.140" v="1" actId="47"/>
        <pc:sldMkLst>
          <pc:docMk/>
          <pc:sldMk cId="3557767086" sldId="310"/>
        </pc:sldMkLst>
      </pc:sldChg>
      <pc:sldChg chg="del">
        <pc:chgData name="Elise Verstraete" userId="901cd81a-3d2b-45dc-bc13-b125b651b50c" providerId="ADAL" clId="{A5C80491-C0F0-417E-B4BD-6CF92E04C98A}" dt="2026-03-01T14:51:47.140" v="1" actId="47"/>
        <pc:sldMkLst>
          <pc:docMk/>
          <pc:sldMk cId="2457251780" sldId="311"/>
        </pc:sldMkLst>
      </pc:sldChg>
      <pc:sldChg chg="modSp mod">
        <pc:chgData name="Elise Verstraete" userId="901cd81a-3d2b-45dc-bc13-b125b651b50c" providerId="ADAL" clId="{A5C80491-C0F0-417E-B4BD-6CF92E04C98A}" dt="2026-03-01T14:52:36.125" v="43" actId="20577"/>
        <pc:sldMkLst>
          <pc:docMk/>
          <pc:sldMk cId="3605278432" sldId="314"/>
        </pc:sldMkLst>
        <pc:spChg chg="mod">
          <ac:chgData name="Elise Verstraete" userId="901cd81a-3d2b-45dc-bc13-b125b651b50c" providerId="ADAL" clId="{A5C80491-C0F0-417E-B4BD-6CF92E04C98A}" dt="2026-03-01T14:52:36.125" v="43" actId="20577"/>
          <ac:spMkLst>
            <pc:docMk/>
            <pc:sldMk cId="3605278432" sldId="314"/>
            <ac:spMk id="3" creationId="{5FCD026B-8FA9-B722-FFDC-03DCDC8B2F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34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19</a:t>
            </a:fld>
            <a:endParaRPr lang="nl-BE"/>
          </a:p>
        </p:txBody>
      </p:sp>
    </p:spTree>
    <p:extLst>
      <p:ext uri="{BB962C8B-B14F-4D97-AF65-F5344CB8AC3E}">
        <p14:creationId xmlns:p14="http://schemas.microsoft.com/office/powerpoint/2010/main" val="60771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20</a:t>
            </a:fld>
            <a:endParaRPr lang="nl-BE"/>
          </a:p>
        </p:txBody>
      </p:sp>
    </p:spTree>
    <p:extLst>
      <p:ext uri="{BB962C8B-B14F-4D97-AF65-F5344CB8AC3E}">
        <p14:creationId xmlns:p14="http://schemas.microsoft.com/office/powerpoint/2010/main" val="22326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BA54E5C5-A548-3B9A-18A6-1181FDFBF27D}"/>
            </a:ext>
          </a:extLst>
        </p:cNvPr>
        <p:cNvGrpSpPr/>
        <p:nvPr/>
      </p:nvGrpSpPr>
      <p:grpSpPr>
        <a:xfrm>
          <a:off x="0" y="0"/>
          <a:ext cx="0" cy="0"/>
          <a:chOff x="0" y="0"/>
          <a:chExt cx="0" cy="0"/>
        </a:xfrm>
      </p:grpSpPr>
      <p:sp>
        <p:nvSpPr>
          <p:cNvPr id="313" name="Google Shape;313;p23:notes">
            <a:extLst>
              <a:ext uri="{FF2B5EF4-FFF2-40B4-BE49-F238E27FC236}">
                <a16:creationId xmlns:a16="http://schemas.microsoft.com/office/drawing/2014/main" id="{177FB9EC-6124-B071-3119-098393DC97A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3:notes">
            <a:extLst>
              <a:ext uri="{FF2B5EF4-FFF2-40B4-BE49-F238E27FC236}">
                <a16:creationId xmlns:a16="http://schemas.microsoft.com/office/drawing/2014/main" id="{14A24195-D1FE-06C5-BC57-DE322FA854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75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BE" sz="1200" b="0" i="0" u="none" strike="noStrike" cap="none" smtClean="0">
                <a:solidFill>
                  <a:schemeClr val="dk1"/>
                </a:solidFill>
                <a:latin typeface="Calibri"/>
                <a:ea typeface="Calibri"/>
                <a:cs typeface="Calibri"/>
                <a:sym typeface="Calibri"/>
              </a:rPr>
              <a:t>23</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37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158750" indent="0">
              <a:buNone/>
            </a:pPr>
            <a:r>
              <a:rPr lang="nl-BE"/>
              <a:t>Wim</a:t>
            </a:r>
          </a:p>
        </p:txBody>
      </p:sp>
    </p:spTree>
    <p:extLst>
      <p:ext uri="{BB962C8B-B14F-4D97-AF65-F5344CB8AC3E}">
        <p14:creationId xmlns:p14="http://schemas.microsoft.com/office/powerpoint/2010/main" val="402077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Bart</a:t>
            </a: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37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Bart</a:t>
            </a: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Bart</a:t>
            </a:r>
            <a:endParaRPr/>
          </a:p>
        </p:txBody>
      </p:sp>
      <p:sp>
        <p:nvSpPr>
          <p:cNvPr id="76" name="Google Shape;7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17e6410a28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g217e6410a28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pic>
        <p:nvPicPr>
          <p:cNvPr id="15" name="Google Shape;15;p29" descr="C:\Users\ITBOYS-H114bis\Dropbox\Kickenm\Briefhoofd nieuw logo\PPT\dia6.png"/>
          <p:cNvPicPr preferRelativeResize="0"/>
          <p:nvPr/>
        </p:nvPicPr>
        <p:blipFill rotWithShape="1">
          <a:blip r:embed="rId2">
            <a:alphaModFix/>
          </a:blip>
          <a:srcRect/>
          <a:stretch/>
        </p:blipFill>
        <p:spPr>
          <a:xfrm>
            <a:off x="0" y="-134938"/>
            <a:ext cx="9302750" cy="6992938"/>
          </a:xfrm>
          <a:prstGeom prst="rect">
            <a:avLst/>
          </a:prstGeom>
          <a:noFill/>
          <a:ln>
            <a:noFill/>
          </a:ln>
        </p:spPr>
      </p:pic>
      <p:sp>
        <p:nvSpPr>
          <p:cNvPr id="16" name="Google Shape;16;p29"/>
          <p:cNvSpPr txBox="1">
            <a:spLocks noGrp="1"/>
          </p:cNvSpPr>
          <p:nvPr>
            <p:ph type="ctrTitle"/>
          </p:nvPr>
        </p:nvSpPr>
        <p:spPr>
          <a:xfrm>
            <a:off x="4924540" y="1894901"/>
            <a:ext cx="3226038" cy="760164"/>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4924540" y="2826405"/>
            <a:ext cx="3226038" cy="1752600"/>
          </a:xfrm>
          <a:prstGeom prst="rect">
            <a:avLst/>
          </a:prstGeom>
          <a:noFill/>
          <a:ln>
            <a:noFill/>
          </a:ln>
        </p:spPr>
        <p:txBody>
          <a:bodyPr spcFirstLastPara="1" wrap="square" lIns="0" tIns="45700" rIns="91425" bIns="45700" anchor="t" anchorCtr="0">
            <a:noAutofit/>
          </a:bodyPr>
          <a:lstStyle>
            <a:lvl1pPr lvl="0" algn="l">
              <a:spcBef>
                <a:spcPts val="360"/>
              </a:spcBef>
              <a:spcAft>
                <a:spcPts val="0"/>
              </a:spcAft>
              <a:buClr>
                <a:schemeClr val="lt1"/>
              </a:buClr>
              <a:buSzPts val="1800"/>
              <a:buFont typeface="Noto Sans Symbols"/>
              <a:buNone/>
              <a:defRPr sz="1800" b="0">
                <a:solidFill>
                  <a:schemeClr val="lt1"/>
                </a:solidFill>
                <a:latin typeface="Arial"/>
                <a:ea typeface="Arial"/>
                <a:cs typeface="Arial"/>
                <a:sym typeface="Aria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rgbClr val="E416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1619670" y="2027104"/>
            <a:ext cx="3420000" cy="3833869"/>
          </a:xfrm>
          <a:prstGeom prst="rect">
            <a:avLst/>
          </a:prstGeom>
          <a:noFill/>
          <a:ln>
            <a:noFill/>
          </a:ln>
        </p:spPr>
        <p:txBody>
          <a:bodyPr spcFirstLastPara="1" wrap="square" lIns="0" tIns="45700" rIns="91425" bIns="45700" anchor="t" anchorCtr="0">
            <a:normAutofit/>
          </a:bodyPr>
          <a:lstStyle>
            <a:lvl1pPr marL="342900" lvl="0" indent="-285750" algn="l">
              <a:spcBef>
                <a:spcPts val="360"/>
              </a:spcBef>
              <a:spcAft>
                <a:spcPts val="0"/>
              </a:spcAft>
              <a:buClr>
                <a:srgbClr val="E4160A"/>
              </a:buClr>
              <a:buSzPts val="2400"/>
              <a:buChar char="▪"/>
              <a:defRPr sz="1800"/>
            </a:lvl1pPr>
            <a:lvl2pPr marL="685800" lvl="1" indent="-266700" algn="l">
              <a:spcBef>
                <a:spcPts val="300"/>
              </a:spcBef>
              <a:spcAft>
                <a:spcPts val="0"/>
              </a:spcAft>
              <a:buClr>
                <a:srgbClr val="E4160A"/>
              </a:buClr>
              <a:buSzPts val="2000"/>
              <a:buChar char="-"/>
              <a:defRPr sz="1500"/>
            </a:lvl2pPr>
            <a:lvl3pPr marL="1028700" lvl="2" indent="-266700" algn="l">
              <a:spcBef>
                <a:spcPts val="300"/>
              </a:spcBef>
              <a:spcAft>
                <a:spcPts val="0"/>
              </a:spcAft>
              <a:buClr>
                <a:srgbClr val="E4160A"/>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3" name="Google Shape;43;p36"/>
          <p:cNvSpPr txBox="1">
            <a:spLocks noGrp="1"/>
          </p:cNvSpPr>
          <p:nvPr>
            <p:ph type="body" idx="2"/>
          </p:nvPr>
        </p:nvSpPr>
        <p:spPr>
          <a:xfrm>
            <a:off x="5321147" y="2027104"/>
            <a:ext cx="3238959" cy="3833869"/>
          </a:xfrm>
          <a:prstGeom prst="rect">
            <a:avLst/>
          </a:prstGeom>
          <a:noFill/>
          <a:ln>
            <a:noFill/>
          </a:ln>
        </p:spPr>
        <p:txBody>
          <a:bodyPr spcFirstLastPara="1" wrap="square" lIns="0" tIns="45700" rIns="91425" bIns="45700" anchor="t" anchorCtr="0">
            <a:normAutofit/>
          </a:bodyPr>
          <a:lstStyle>
            <a:lvl1pPr marL="342900" lvl="0" indent="-285750" algn="l">
              <a:spcBef>
                <a:spcPts val="360"/>
              </a:spcBef>
              <a:spcAft>
                <a:spcPts val="0"/>
              </a:spcAft>
              <a:buClr>
                <a:srgbClr val="E4160A"/>
              </a:buClr>
              <a:buSzPts val="2400"/>
              <a:buChar char="▪"/>
              <a:defRPr sz="1800"/>
            </a:lvl1pPr>
            <a:lvl2pPr marL="685800" lvl="1" indent="-266700" algn="l">
              <a:spcBef>
                <a:spcPts val="300"/>
              </a:spcBef>
              <a:spcAft>
                <a:spcPts val="0"/>
              </a:spcAft>
              <a:buClr>
                <a:srgbClr val="E4160A"/>
              </a:buClr>
              <a:buSzPts val="2000"/>
              <a:buChar char="-"/>
              <a:defRPr sz="1500"/>
            </a:lvl2pPr>
            <a:lvl3pPr marL="1028700" lvl="2" indent="-266700" algn="l">
              <a:spcBef>
                <a:spcPts val="300"/>
              </a:spcBef>
              <a:spcAft>
                <a:spcPts val="0"/>
              </a:spcAft>
              <a:buClr>
                <a:srgbClr val="E4160A"/>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4" name="Google Shape;44;p36"/>
          <p:cNvSpPr txBox="1">
            <a:spLocks noGrp="1"/>
          </p:cNvSpPr>
          <p:nvPr>
            <p:ph type="dt" idx="10"/>
          </p:nvPr>
        </p:nvSpPr>
        <p:spPr>
          <a:xfrm>
            <a:off x="865165" y="6071264"/>
            <a:ext cx="5733939" cy="365125"/>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E4160A"/>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6306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8"/>
        <p:cNvGrpSpPr/>
        <p:nvPr/>
      </p:nvGrpSpPr>
      <p:grpSpPr>
        <a:xfrm>
          <a:off x="0" y="0"/>
          <a:ext cx="0" cy="0"/>
          <a:chOff x="0" y="0"/>
          <a:chExt cx="0" cy="0"/>
        </a:xfrm>
      </p:grpSpPr>
      <p:sp>
        <p:nvSpPr>
          <p:cNvPr id="19" name="Google Shape;19;p30"/>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rgbClr val="E416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0"/>
          <p:cNvSpPr txBox="1">
            <a:spLocks noGrp="1"/>
          </p:cNvSpPr>
          <p:nvPr>
            <p:ph type="body" idx="1"/>
          </p:nvPr>
        </p:nvSpPr>
        <p:spPr>
          <a:xfrm>
            <a:off x="1619672" y="2038119"/>
            <a:ext cx="6951451" cy="3767145"/>
          </a:xfrm>
          <a:prstGeom prst="rect">
            <a:avLst/>
          </a:prstGeom>
          <a:noFill/>
          <a:ln>
            <a:noFill/>
          </a:ln>
        </p:spPr>
        <p:txBody>
          <a:bodyPr spcFirstLastPara="1" wrap="square" lIns="0" tIns="45700" rIns="91425" bIns="45700" anchor="t" anchorCtr="0">
            <a:normAutofit/>
          </a:bodyPr>
          <a:lstStyle>
            <a:lvl1pPr marL="457200" lvl="0" indent="-342900" algn="l">
              <a:spcBef>
                <a:spcPts val="360"/>
              </a:spcBef>
              <a:spcAft>
                <a:spcPts val="0"/>
              </a:spcAft>
              <a:buClr>
                <a:srgbClr val="E4160A"/>
              </a:buClr>
              <a:buSzPts val="1800"/>
              <a:buChar char="▪"/>
              <a:defRPr/>
            </a:lvl1pPr>
            <a:lvl2pPr marL="914400" lvl="1" indent="-342900" algn="l">
              <a:spcBef>
                <a:spcPts val="360"/>
              </a:spcBef>
              <a:spcAft>
                <a:spcPts val="0"/>
              </a:spcAft>
              <a:buClr>
                <a:srgbClr val="E4160A"/>
              </a:buClr>
              <a:buSzPts val="1800"/>
              <a:buChar char="-"/>
              <a:defRPr/>
            </a:lvl2pPr>
            <a:lvl3pPr marL="1371600" lvl="2" indent="-342900" algn="l">
              <a:spcBef>
                <a:spcPts val="360"/>
              </a:spcBef>
              <a:spcAft>
                <a:spcPts val="0"/>
              </a:spcAft>
              <a:buClr>
                <a:srgbClr val="E4160A"/>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0"/>
          <p:cNvSpPr txBox="1">
            <a:spLocks noGrp="1"/>
          </p:cNvSpPr>
          <p:nvPr>
            <p:ph type="dt" idx="10"/>
          </p:nvPr>
        </p:nvSpPr>
        <p:spPr>
          <a:xfrm>
            <a:off x="865164" y="6071262"/>
            <a:ext cx="5733939" cy="365125"/>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E4160A"/>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p:cSld name="Titel">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rgbClr val="E416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4"/>
        <p:cNvGrpSpPr/>
        <p:nvPr/>
      </p:nvGrpSpPr>
      <p:grpSpPr>
        <a:xfrm>
          <a:off x="0" y="0"/>
          <a:ext cx="0" cy="0"/>
          <a:chOff x="0" y="0"/>
          <a:chExt cx="0" cy="0"/>
        </a:xfrm>
      </p:grpSpPr>
      <p:pic>
        <p:nvPicPr>
          <p:cNvPr id="25" name="Google Shape;25;p32" descr="C:\Users\ITBOYS-H114bis\Dropbox\Kickenm\Briefhoofd nieuw logo\PPT\dia3.png"/>
          <p:cNvPicPr preferRelativeResize="0"/>
          <p:nvPr/>
        </p:nvPicPr>
        <p:blipFill rotWithShape="1">
          <a:blip r:embed="rId2">
            <a:alphaModFix/>
          </a:blip>
          <a:srcRect/>
          <a:stretch/>
        </p:blipFill>
        <p:spPr>
          <a:xfrm>
            <a:off x="-19050" y="0"/>
            <a:ext cx="9302750" cy="6992938"/>
          </a:xfrm>
          <a:prstGeom prst="rect">
            <a:avLst/>
          </a:prstGeom>
          <a:noFill/>
          <a:ln>
            <a:noFill/>
          </a:ln>
        </p:spPr>
      </p:pic>
      <p:sp>
        <p:nvSpPr>
          <p:cNvPr id="26" name="Google Shape;26;p32"/>
          <p:cNvSpPr txBox="1">
            <a:spLocks noGrp="1"/>
          </p:cNvSpPr>
          <p:nvPr>
            <p:ph type="title"/>
          </p:nvPr>
        </p:nvSpPr>
        <p:spPr>
          <a:xfrm>
            <a:off x="2418911" y="3316231"/>
            <a:ext cx="6047756" cy="627808"/>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chemeClr val="lt1"/>
              </a:buClr>
              <a:buSzPts val="4000"/>
              <a:buFont typeface="Arial"/>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2418911" y="3960115"/>
            <a:ext cx="6047756" cy="1191153"/>
          </a:xfrm>
          <a:prstGeom prst="rect">
            <a:avLst/>
          </a:prstGeom>
          <a:noFill/>
          <a:ln>
            <a:noFill/>
          </a:ln>
        </p:spPr>
        <p:txBody>
          <a:bodyPr spcFirstLastPara="1" wrap="square" lIns="0" tIns="0" rIns="91425" bIns="45700" anchor="t" anchorCtr="0">
            <a:normAutofit/>
          </a:bodyPr>
          <a:lstStyle>
            <a:lvl1pPr marL="457200" lvl="0" indent="-228600" algn="l">
              <a:spcBef>
                <a:spcPts val="800"/>
              </a:spcBef>
              <a:spcAft>
                <a:spcPts val="0"/>
              </a:spcAft>
              <a:buClr>
                <a:schemeClr val="lt1"/>
              </a:buClr>
              <a:buSzPts val="4000"/>
              <a:buNone/>
              <a:defRPr sz="4000" b="0">
                <a:solidFill>
                  <a:schemeClr val="lt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ind">
  <p:cSld name="Eind">
    <p:spTree>
      <p:nvGrpSpPr>
        <p:cNvPr id="1" name="Shape 28"/>
        <p:cNvGrpSpPr/>
        <p:nvPr/>
      </p:nvGrpSpPr>
      <p:grpSpPr>
        <a:xfrm>
          <a:off x="0" y="0"/>
          <a:ext cx="0" cy="0"/>
          <a:chOff x="0" y="0"/>
          <a:chExt cx="0" cy="0"/>
        </a:xfrm>
      </p:grpSpPr>
      <p:pic>
        <p:nvPicPr>
          <p:cNvPr id="29" name="Google Shape;29;p33" descr="C:\Users\ITBOYS-H114bis\Dropbox\Kickenm\Briefhoofd nieuw logo\PPT\dia6.png"/>
          <p:cNvPicPr preferRelativeResize="0"/>
          <p:nvPr/>
        </p:nvPicPr>
        <p:blipFill rotWithShape="1">
          <a:blip r:embed="rId2">
            <a:alphaModFix/>
          </a:blip>
          <a:srcRect/>
          <a:stretch/>
        </p:blipFill>
        <p:spPr>
          <a:xfrm>
            <a:off x="0" y="-134938"/>
            <a:ext cx="9302750" cy="6992938"/>
          </a:xfrm>
          <a:prstGeom prst="rect">
            <a:avLst/>
          </a:prstGeom>
          <a:noFill/>
          <a:ln>
            <a:noFill/>
          </a:ln>
        </p:spPr>
      </p:pic>
      <p:sp>
        <p:nvSpPr>
          <p:cNvPr id="30" name="Google Shape;30;p33"/>
          <p:cNvSpPr txBox="1">
            <a:spLocks noGrp="1"/>
          </p:cNvSpPr>
          <p:nvPr>
            <p:ph type="ctrTitle"/>
          </p:nvPr>
        </p:nvSpPr>
        <p:spPr>
          <a:xfrm>
            <a:off x="4924540" y="1894901"/>
            <a:ext cx="3226038" cy="760164"/>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3"/>
          <p:cNvSpPr txBox="1">
            <a:spLocks noGrp="1"/>
          </p:cNvSpPr>
          <p:nvPr>
            <p:ph type="subTitle" idx="1"/>
          </p:nvPr>
        </p:nvSpPr>
        <p:spPr>
          <a:xfrm>
            <a:off x="4924540" y="2826405"/>
            <a:ext cx="3226038" cy="1752600"/>
          </a:xfrm>
          <a:prstGeom prst="rect">
            <a:avLst/>
          </a:prstGeom>
          <a:noFill/>
          <a:ln>
            <a:noFill/>
          </a:ln>
        </p:spPr>
        <p:txBody>
          <a:bodyPr spcFirstLastPara="1" wrap="square" lIns="0" tIns="45700" rIns="91425" bIns="45700" anchor="t" anchorCtr="0">
            <a:noAutofit/>
          </a:bodyPr>
          <a:lstStyle>
            <a:lvl1pPr lvl="0" algn="l">
              <a:spcBef>
                <a:spcPts val="360"/>
              </a:spcBef>
              <a:spcAft>
                <a:spcPts val="0"/>
              </a:spcAft>
              <a:buClr>
                <a:schemeClr val="lt1"/>
              </a:buClr>
              <a:buSzPts val="1800"/>
              <a:buFont typeface="Noto Sans Symbols"/>
              <a:buNone/>
              <a:defRPr sz="1800" b="0">
                <a:solidFill>
                  <a:schemeClr val="lt1"/>
                </a:solidFill>
                <a:latin typeface="Arial"/>
                <a:ea typeface="Arial"/>
                <a:cs typeface="Arial"/>
                <a:sym typeface="Aria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ind met gegevens">
  <p:cSld name="Eind met gegevens">
    <p:spTree>
      <p:nvGrpSpPr>
        <p:cNvPr id="1" name="Shape 32"/>
        <p:cNvGrpSpPr/>
        <p:nvPr/>
      </p:nvGrpSpPr>
      <p:grpSpPr>
        <a:xfrm>
          <a:off x="0" y="0"/>
          <a:ext cx="0" cy="0"/>
          <a:chOff x="0" y="0"/>
          <a:chExt cx="0" cy="0"/>
        </a:xfrm>
      </p:grpSpPr>
      <p:pic>
        <p:nvPicPr>
          <p:cNvPr id="33" name="Google Shape;33;p34" descr="C:\Users\ITBOYS-H114bis\Dropbox\Kickenm\Briefhoofd nieuw logo\PPT\dia6.png"/>
          <p:cNvPicPr preferRelativeResize="0"/>
          <p:nvPr/>
        </p:nvPicPr>
        <p:blipFill rotWithShape="1">
          <a:blip r:embed="rId2">
            <a:alphaModFix/>
          </a:blip>
          <a:srcRect/>
          <a:stretch/>
        </p:blipFill>
        <p:spPr>
          <a:xfrm>
            <a:off x="0" y="-134938"/>
            <a:ext cx="9302750" cy="6992938"/>
          </a:xfrm>
          <a:prstGeom prst="rect">
            <a:avLst/>
          </a:prstGeom>
          <a:noFill/>
          <a:ln>
            <a:noFill/>
          </a:ln>
        </p:spPr>
      </p:pic>
      <p:sp>
        <p:nvSpPr>
          <p:cNvPr id="34" name="Google Shape;34;p34"/>
          <p:cNvSpPr txBox="1">
            <a:spLocks noGrp="1"/>
          </p:cNvSpPr>
          <p:nvPr>
            <p:ph type="ctrTitle"/>
          </p:nvPr>
        </p:nvSpPr>
        <p:spPr>
          <a:xfrm>
            <a:off x="4924540" y="1894901"/>
            <a:ext cx="3226038" cy="760164"/>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p:nvPr/>
        </p:nvSpPr>
        <p:spPr>
          <a:xfrm>
            <a:off x="4924540" y="2826405"/>
            <a:ext cx="322603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2000" b="1">
                <a:solidFill>
                  <a:schemeClr val="lt1"/>
                </a:solidFill>
                <a:latin typeface="Arial"/>
                <a:ea typeface="Arial"/>
                <a:cs typeface="Arial"/>
                <a:sym typeface="Arial"/>
              </a:rPr>
              <a:t>De Wijnpers</a:t>
            </a:r>
            <a:endParaRPr/>
          </a:p>
          <a:p>
            <a:pPr marL="0" marR="0" lvl="0" indent="0" algn="l" rtl="0">
              <a:spcBef>
                <a:spcPts val="0"/>
              </a:spcBef>
              <a:spcAft>
                <a:spcPts val="0"/>
              </a:spcAft>
              <a:buNone/>
            </a:pPr>
            <a:r>
              <a:rPr lang="nl-BE" sz="2000">
                <a:solidFill>
                  <a:schemeClr val="lt1"/>
                </a:solidFill>
                <a:latin typeface="Arial"/>
                <a:ea typeface="Arial"/>
                <a:cs typeface="Arial"/>
                <a:sym typeface="Arial"/>
              </a:rPr>
              <a:t>Mechelsevest 72</a:t>
            </a:r>
            <a:endParaRPr/>
          </a:p>
          <a:p>
            <a:pPr marL="0" marR="0" lvl="0" indent="0" algn="l" rtl="0">
              <a:spcBef>
                <a:spcPts val="0"/>
              </a:spcBef>
              <a:spcAft>
                <a:spcPts val="0"/>
              </a:spcAft>
              <a:buNone/>
            </a:pPr>
            <a:r>
              <a:rPr lang="nl-BE" sz="2000">
                <a:solidFill>
                  <a:schemeClr val="lt1"/>
                </a:solidFill>
                <a:latin typeface="Arial"/>
                <a:ea typeface="Arial"/>
                <a:cs typeface="Arial"/>
                <a:sym typeface="Arial"/>
              </a:rPr>
              <a:t>3000 Leuven</a:t>
            </a:r>
            <a:endParaRPr/>
          </a:p>
          <a:p>
            <a:pPr marL="0" marR="0" lvl="0" indent="0" algn="l" rtl="0">
              <a:spcBef>
                <a:spcPts val="0"/>
              </a:spcBef>
              <a:spcAft>
                <a:spcPts val="0"/>
              </a:spcAft>
              <a:buNone/>
            </a:pPr>
            <a:r>
              <a:rPr lang="nl-BE" sz="2000">
                <a:solidFill>
                  <a:schemeClr val="lt1"/>
                </a:solidFill>
                <a:latin typeface="Arial"/>
                <a:ea typeface="Arial"/>
                <a:cs typeface="Arial"/>
                <a:sym typeface="Arial"/>
              </a:rPr>
              <a:t>016-23 69 51</a:t>
            </a:r>
            <a:endParaRPr/>
          </a:p>
          <a:p>
            <a:pPr marL="0" marR="0" lvl="0" indent="0" algn="l" rtl="0">
              <a:spcBef>
                <a:spcPts val="0"/>
              </a:spcBef>
              <a:spcAft>
                <a:spcPts val="0"/>
              </a:spcAft>
              <a:buNone/>
            </a:pPr>
            <a:r>
              <a:rPr lang="nl-BE" sz="2000">
                <a:solidFill>
                  <a:schemeClr val="lt1"/>
                </a:solidFill>
                <a:latin typeface="Arial"/>
                <a:ea typeface="Arial"/>
                <a:cs typeface="Arial"/>
                <a:sym typeface="Arial"/>
              </a:rPr>
              <a:t>www.dewijnpers.be</a:t>
            </a:r>
            <a:endParaRPr sz="20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ekop">
  <p:cSld name="1_Sectiekop">
    <p:spTree>
      <p:nvGrpSpPr>
        <p:cNvPr id="1" name="Shape 36"/>
        <p:cNvGrpSpPr/>
        <p:nvPr/>
      </p:nvGrpSpPr>
      <p:grpSpPr>
        <a:xfrm>
          <a:off x="0" y="0"/>
          <a:ext cx="0" cy="0"/>
          <a:chOff x="0" y="0"/>
          <a:chExt cx="0" cy="0"/>
        </a:xfrm>
      </p:grpSpPr>
      <p:pic>
        <p:nvPicPr>
          <p:cNvPr id="37" name="Google Shape;37;p35" descr="C:\Users\ITBOYS-H114bis\Dropbox\Kickenm\Briefhoofd nieuw logo\PPT\dia2.png"/>
          <p:cNvPicPr preferRelativeResize="0"/>
          <p:nvPr/>
        </p:nvPicPr>
        <p:blipFill rotWithShape="1">
          <a:blip r:embed="rId2">
            <a:alphaModFix/>
          </a:blip>
          <a:srcRect/>
          <a:stretch/>
        </p:blipFill>
        <p:spPr>
          <a:xfrm>
            <a:off x="-31860" y="0"/>
            <a:ext cx="9175859" cy="6858000"/>
          </a:xfrm>
          <a:prstGeom prst="rect">
            <a:avLst/>
          </a:prstGeom>
          <a:noFill/>
          <a:ln>
            <a:noFill/>
          </a:ln>
        </p:spPr>
      </p:pic>
      <p:sp>
        <p:nvSpPr>
          <p:cNvPr id="38" name="Google Shape;38;p35"/>
          <p:cNvSpPr txBox="1">
            <a:spLocks noGrp="1"/>
          </p:cNvSpPr>
          <p:nvPr>
            <p:ph type="title"/>
          </p:nvPr>
        </p:nvSpPr>
        <p:spPr>
          <a:xfrm>
            <a:off x="1140954" y="3393348"/>
            <a:ext cx="7772400" cy="638825"/>
          </a:xfrm>
          <a:prstGeom prst="rect">
            <a:avLst/>
          </a:prstGeom>
          <a:noFill/>
          <a:ln>
            <a:noFill/>
          </a:ln>
        </p:spPr>
        <p:txBody>
          <a:bodyPr spcFirstLastPara="1" wrap="square" lIns="0" tIns="0" rIns="91425" bIns="45700" anchor="t" anchorCtr="0">
            <a:normAutofit/>
          </a:bodyPr>
          <a:lstStyle>
            <a:lvl1pPr lvl="0" algn="l">
              <a:lnSpc>
                <a:spcPct val="85000"/>
              </a:lnSpc>
              <a:spcBef>
                <a:spcPts val="0"/>
              </a:spcBef>
              <a:spcAft>
                <a:spcPts val="0"/>
              </a:spcAft>
              <a:buClr>
                <a:srgbClr val="E4160A"/>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1140954" y="4425771"/>
            <a:ext cx="7772400" cy="595955"/>
          </a:xfrm>
          <a:prstGeom prst="rect">
            <a:avLst/>
          </a:prstGeom>
          <a:noFill/>
          <a:ln>
            <a:noFill/>
          </a:ln>
        </p:spPr>
        <p:txBody>
          <a:bodyPr spcFirstLastPara="1" wrap="square" lIns="0" tIns="0" rIns="91425" bIns="45700" anchor="t" anchorCtr="0">
            <a:normAutofit/>
          </a:bodyPr>
          <a:lstStyle>
            <a:lvl1pPr marL="457200" lvl="0" indent="-228600" algn="l">
              <a:spcBef>
                <a:spcPts val="640"/>
              </a:spcBef>
              <a:spcAft>
                <a:spcPts val="0"/>
              </a:spcAft>
              <a:buClr>
                <a:schemeClr val="dk1"/>
              </a:buClr>
              <a:buSzPts val="3200"/>
              <a:buNone/>
              <a:defRPr sz="3200" b="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rgbClr val="E416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1619670" y="2027104"/>
            <a:ext cx="3420000" cy="3833869"/>
          </a:xfrm>
          <a:prstGeom prst="rect">
            <a:avLst/>
          </a:prstGeom>
          <a:noFill/>
          <a:ln>
            <a:noFill/>
          </a:ln>
        </p:spPr>
        <p:txBody>
          <a:bodyPr spcFirstLastPara="1" wrap="square" lIns="0" tIns="45700" rIns="91425" bIns="45700" anchor="t" anchorCtr="0">
            <a:normAutofit/>
          </a:bodyPr>
          <a:lstStyle>
            <a:lvl1pPr marL="457200" lvl="0" indent="-381000" algn="l">
              <a:spcBef>
                <a:spcPts val="480"/>
              </a:spcBef>
              <a:spcAft>
                <a:spcPts val="0"/>
              </a:spcAft>
              <a:buClr>
                <a:srgbClr val="E4160A"/>
              </a:buClr>
              <a:buSzPts val="2400"/>
              <a:buChar char="▪"/>
              <a:defRPr sz="2400"/>
            </a:lvl1pPr>
            <a:lvl2pPr marL="914400" lvl="1" indent="-355600" algn="l">
              <a:spcBef>
                <a:spcPts val="400"/>
              </a:spcBef>
              <a:spcAft>
                <a:spcPts val="0"/>
              </a:spcAft>
              <a:buClr>
                <a:srgbClr val="E4160A"/>
              </a:buClr>
              <a:buSzPts val="2000"/>
              <a:buChar char="-"/>
              <a:defRPr sz="2000"/>
            </a:lvl2pPr>
            <a:lvl3pPr marL="1371600" lvl="2" indent="-355600" algn="l">
              <a:spcBef>
                <a:spcPts val="400"/>
              </a:spcBef>
              <a:spcAft>
                <a:spcPts val="0"/>
              </a:spcAft>
              <a:buClr>
                <a:srgbClr val="E4160A"/>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36"/>
          <p:cNvSpPr txBox="1">
            <a:spLocks noGrp="1"/>
          </p:cNvSpPr>
          <p:nvPr>
            <p:ph type="body" idx="2"/>
          </p:nvPr>
        </p:nvSpPr>
        <p:spPr>
          <a:xfrm>
            <a:off x="5321147" y="2027104"/>
            <a:ext cx="3238959" cy="3833869"/>
          </a:xfrm>
          <a:prstGeom prst="rect">
            <a:avLst/>
          </a:prstGeom>
          <a:noFill/>
          <a:ln>
            <a:noFill/>
          </a:ln>
        </p:spPr>
        <p:txBody>
          <a:bodyPr spcFirstLastPara="1" wrap="square" lIns="0" tIns="45700" rIns="91425" bIns="45700" anchor="t" anchorCtr="0">
            <a:normAutofit/>
          </a:bodyPr>
          <a:lstStyle>
            <a:lvl1pPr marL="457200" lvl="0" indent="-381000" algn="l">
              <a:spcBef>
                <a:spcPts val="480"/>
              </a:spcBef>
              <a:spcAft>
                <a:spcPts val="0"/>
              </a:spcAft>
              <a:buClr>
                <a:srgbClr val="E4160A"/>
              </a:buClr>
              <a:buSzPts val="2400"/>
              <a:buChar char="▪"/>
              <a:defRPr sz="2400"/>
            </a:lvl1pPr>
            <a:lvl2pPr marL="914400" lvl="1" indent="-355600" algn="l">
              <a:spcBef>
                <a:spcPts val="400"/>
              </a:spcBef>
              <a:spcAft>
                <a:spcPts val="0"/>
              </a:spcAft>
              <a:buClr>
                <a:srgbClr val="E4160A"/>
              </a:buClr>
              <a:buSzPts val="2000"/>
              <a:buChar char="-"/>
              <a:defRPr sz="2000"/>
            </a:lvl2pPr>
            <a:lvl3pPr marL="1371600" lvl="2" indent="-355600" algn="l">
              <a:spcBef>
                <a:spcPts val="400"/>
              </a:spcBef>
              <a:spcAft>
                <a:spcPts val="0"/>
              </a:spcAft>
              <a:buClr>
                <a:srgbClr val="E4160A"/>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6"/>
          <p:cNvSpPr txBox="1">
            <a:spLocks noGrp="1"/>
          </p:cNvSpPr>
          <p:nvPr>
            <p:ph type="dt" idx="10"/>
          </p:nvPr>
        </p:nvSpPr>
        <p:spPr>
          <a:xfrm>
            <a:off x="865164" y="6071262"/>
            <a:ext cx="5733939" cy="365125"/>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E4160A"/>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pic>
        <p:nvPicPr>
          <p:cNvPr id="15" name="Google Shape;15;p29" descr="C:\Users\ITBOYS-H114bis\Dropbox\Kickenm\Briefhoofd nieuw logo\PPT\dia6.png"/>
          <p:cNvPicPr preferRelativeResize="0"/>
          <p:nvPr/>
        </p:nvPicPr>
        <p:blipFill rotWithShape="1">
          <a:blip r:embed="rId2">
            <a:alphaModFix/>
          </a:blip>
          <a:srcRect/>
          <a:stretch/>
        </p:blipFill>
        <p:spPr>
          <a:xfrm>
            <a:off x="1" y="-134938"/>
            <a:ext cx="9302750" cy="6992938"/>
          </a:xfrm>
          <a:prstGeom prst="rect">
            <a:avLst/>
          </a:prstGeom>
          <a:noFill/>
          <a:ln>
            <a:noFill/>
          </a:ln>
        </p:spPr>
      </p:pic>
      <p:sp>
        <p:nvSpPr>
          <p:cNvPr id="16" name="Google Shape;16;p29"/>
          <p:cNvSpPr txBox="1">
            <a:spLocks noGrp="1"/>
          </p:cNvSpPr>
          <p:nvPr>
            <p:ph type="ctrTitle"/>
          </p:nvPr>
        </p:nvSpPr>
        <p:spPr>
          <a:xfrm>
            <a:off x="4924540" y="1894901"/>
            <a:ext cx="3226038" cy="760164"/>
          </a:xfrm>
          <a:prstGeom prst="rect">
            <a:avLst/>
          </a:prstGeom>
          <a:noFill/>
          <a:ln>
            <a:noFill/>
          </a:ln>
        </p:spPr>
        <p:txBody>
          <a:bodyPr spcFirstLastPara="1" wrap="square" lIns="0" tIns="0" rIns="91425" bIns="45700" anchor="t" anchorCtr="0">
            <a:normAutofit/>
          </a:bodyPr>
          <a:lstStyle>
            <a:lvl1pPr lvl="0" algn="l">
              <a:spcBef>
                <a:spcPts val="0"/>
              </a:spcBef>
              <a:spcAft>
                <a:spcPts val="0"/>
              </a:spcAft>
              <a:buClr>
                <a:schemeClr val="lt1"/>
              </a:buClr>
              <a:buSzPts val="48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4924540" y="2826405"/>
            <a:ext cx="3226038" cy="1752600"/>
          </a:xfrm>
          <a:prstGeom prst="rect">
            <a:avLst/>
          </a:prstGeom>
          <a:noFill/>
          <a:ln>
            <a:noFill/>
          </a:ln>
        </p:spPr>
        <p:txBody>
          <a:bodyPr spcFirstLastPara="1" wrap="square" lIns="0" tIns="45700" rIns="91425" bIns="45700" anchor="t" anchorCtr="0">
            <a:noAutofit/>
          </a:bodyPr>
          <a:lstStyle>
            <a:lvl1pPr lvl="0" algn="l">
              <a:spcBef>
                <a:spcPts val="270"/>
              </a:spcBef>
              <a:spcAft>
                <a:spcPts val="0"/>
              </a:spcAft>
              <a:buClr>
                <a:schemeClr val="lt1"/>
              </a:buClr>
              <a:buSzPts val="1800"/>
              <a:buFont typeface="Noto Sans Symbols"/>
              <a:buNone/>
              <a:defRPr sz="1350" b="0">
                <a:solidFill>
                  <a:schemeClr val="lt1"/>
                </a:solidFill>
                <a:latin typeface="Arial"/>
                <a:ea typeface="Arial"/>
                <a:cs typeface="Arial"/>
                <a:sym typeface="Arial"/>
              </a:defRPr>
            </a:lvl1pPr>
            <a:lvl2pPr lvl="1" algn="ctr">
              <a:spcBef>
                <a:spcPts val="360"/>
              </a:spcBef>
              <a:spcAft>
                <a:spcPts val="0"/>
              </a:spcAft>
              <a:buClr>
                <a:srgbClr val="888888"/>
              </a:buClr>
              <a:buSzPts val="24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C:\Users\ITBOYS-H114bis\Dropbox\Kickenm\Briefhoofd nieuw logo\PPT\dia1.png"/>
          <p:cNvPicPr preferRelativeResize="0"/>
          <p:nvPr/>
        </p:nvPicPr>
        <p:blipFill rotWithShape="1">
          <a:blip r:embed="rId10">
            <a:alphaModFix/>
          </a:blip>
          <a:srcRect/>
          <a:stretch/>
        </p:blipFill>
        <p:spPr>
          <a:xfrm>
            <a:off x="17462" y="0"/>
            <a:ext cx="9126538" cy="6858000"/>
          </a:xfrm>
          <a:prstGeom prst="rect">
            <a:avLst/>
          </a:prstGeom>
          <a:noFill/>
          <a:ln>
            <a:noFill/>
          </a:ln>
        </p:spPr>
      </p:pic>
      <p:sp>
        <p:nvSpPr>
          <p:cNvPr id="11" name="Google Shape;11;p28"/>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lvl1pPr marR="0" lvl="0" algn="l" rtl="0">
              <a:spcBef>
                <a:spcPts val="0"/>
              </a:spcBef>
              <a:spcAft>
                <a:spcPts val="0"/>
              </a:spcAft>
              <a:buClr>
                <a:srgbClr val="E4160A"/>
              </a:buClr>
              <a:buSzPts val="3200"/>
              <a:buFont typeface="Arial"/>
              <a:buNone/>
              <a:defRPr sz="3200" b="1" i="0" u="none" strike="noStrike" cap="none">
                <a:solidFill>
                  <a:srgbClr val="E4160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1619672" y="2038119"/>
            <a:ext cx="6951451" cy="3767145"/>
          </a:xfrm>
          <a:prstGeom prst="rect">
            <a:avLst/>
          </a:prstGeom>
          <a:noFill/>
          <a:ln>
            <a:noFill/>
          </a:ln>
        </p:spPr>
        <p:txBody>
          <a:bodyPr spcFirstLastPara="1" wrap="square" lIns="0" tIns="45700" rIns="91425" bIns="45700" anchor="t" anchorCtr="0">
            <a:normAutofit/>
          </a:bodyPr>
          <a:lstStyle>
            <a:lvl1pPr marL="457200" marR="0" lvl="0" indent="-381000" algn="l" rtl="0">
              <a:spcBef>
                <a:spcPts val="480"/>
              </a:spcBef>
              <a:spcAft>
                <a:spcPts val="0"/>
              </a:spcAft>
              <a:buClr>
                <a:srgbClr val="E4160A"/>
              </a:buClr>
              <a:buSzPts val="2400"/>
              <a:buFont typeface="Noto Sans Symbols"/>
              <a:buChar char="▪"/>
              <a:defRPr sz="2400" b="1" i="0" u="none" strike="noStrike" cap="none">
                <a:solidFill>
                  <a:srgbClr val="E4160A"/>
                </a:solidFill>
                <a:latin typeface="Arial"/>
                <a:ea typeface="Arial"/>
                <a:cs typeface="Arial"/>
                <a:sym typeface="Arial"/>
              </a:defRPr>
            </a:lvl1pPr>
            <a:lvl2pPr marL="914400" marR="0" lvl="1" indent="-381000" algn="l" rtl="0">
              <a:spcBef>
                <a:spcPts val="480"/>
              </a:spcBef>
              <a:spcAft>
                <a:spcPts val="0"/>
              </a:spcAft>
              <a:buClr>
                <a:srgbClr val="E4160A"/>
              </a:buClr>
              <a:buSzPts val="2400"/>
              <a:buFont typeface="Arial"/>
              <a:buChar char="-"/>
              <a:defRPr sz="2400" b="0" i="0" u="none" strike="noStrike" cap="none">
                <a:solidFill>
                  <a:srgbClr val="E4160A"/>
                </a:solidFill>
                <a:latin typeface="Arial"/>
                <a:ea typeface="Arial"/>
                <a:cs typeface="Arial"/>
                <a:sym typeface="Arial"/>
              </a:defRPr>
            </a:lvl2pPr>
            <a:lvl3pPr marL="1371600" marR="0" lvl="2" indent="-381000" algn="l" rtl="0">
              <a:spcBef>
                <a:spcPts val="480"/>
              </a:spcBef>
              <a:spcAft>
                <a:spcPts val="0"/>
              </a:spcAft>
              <a:buClr>
                <a:srgbClr val="E4160A"/>
              </a:buClr>
              <a:buSzPts val="2400"/>
              <a:buFont typeface="Arial"/>
              <a:buChar char="•"/>
              <a:defRPr sz="2400" b="0" i="0" u="none" strike="noStrike" cap="none">
                <a:solidFill>
                  <a:srgbClr val="E4160A"/>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dt" idx="10"/>
          </p:nvPr>
        </p:nvSpPr>
        <p:spPr>
          <a:xfrm>
            <a:off x="865164" y="6071262"/>
            <a:ext cx="5733939"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E4160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C:\Users\ITBOYS-H114bis\Dropbox\Kickenm\Briefhoofd nieuw logo\PPT\dia1.png"/>
          <p:cNvPicPr preferRelativeResize="0"/>
          <p:nvPr/>
        </p:nvPicPr>
        <p:blipFill rotWithShape="1">
          <a:blip r:embed="rId4">
            <a:alphaModFix/>
          </a:blip>
          <a:srcRect/>
          <a:stretch/>
        </p:blipFill>
        <p:spPr>
          <a:xfrm>
            <a:off x="17463" y="0"/>
            <a:ext cx="9126538" cy="6858000"/>
          </a:xfrm>
          <a:prstGeom prst="rect">
            <a:avLst/>
          </a:prstGeom>
          <a:noFill/>
          <a:ln>
            <a:noFill/>
          </a:ln>
        </p:spPr>
      </p:pic>
      <p:sp>
        <p:nvSpPr>
          <p:cNvPr id="11" name="Google Shape;11;p28"/>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lvl1pPr marR="0" lvl="0" algn="l" rtl="0">
              <a:spcBef>
                <a:spcPts val="0"/>
              </a:spcBef>
              <a:spcAft>
                <a:spcPts val="0"/>
              </a:spcAft>
              <a:buClr>
                <a:srgbClr val="E4160A"/>
              </a:buClr>
              <a:buSzPts val="3200"/>
              <a:buFont typeface="Arial"/>
              <a:buNone/>
              <a:defRPr sz="3200" b="1" i="0" u="none" strike="noStrike" cap="none">
                <a:solidFill>
                  <a:srgbClr val="E4160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1619672" y="2038120"/>
            <a:ext cx="6951451" cy="3767145"/>
          </a:xfrm>
          <a:prstGeom prst="rect">
            <a:avLst/>
          </a:prstGeom>
          <a:noFill/>
          <a:ln>
            <a:noFill/>
          </a:ln>
        </p:spPr>
        <p:txBody>
          <a:bodyPr spcFirstLastPara="1" wrap="square" lIns="0" tIns="45700" rIns="91425" bIns="45700" anchor="t" anchorCtr="0">
            <a:normAutofit/>
          </a:bodyPr>
          <a:lstStyle>
            <a:lvl1pPr marL="457200" marR="0" lvl="0" indent="-381000" algn="l" rtl="0">
              <a:spcBef>
                <a:spcPts val="480"/>
              </a:spcBef>
              <a:spcAft>
                <a:spcPts val="0"/>
              </a:spcAft>
              <a:buClr>
                <a:srgbClr val="E4160A"/>
              </a:buClr>
              <a:buSzPts val="2400"/>
              <a:buFont typeface="Noto Sans Symbols"/>
              <a:buChar char="▪"/>
              <a:defRPr sz="2400" b="1" i="0" u="none" strike="noStrike" cap="none">
                <a:solidFill>
                  <a:srgbClr val="E4160A"/>
                </a:solidFill>
                <a:latin typeface="Arial"/>
                <a:ea typeface="Arial"/>
                <a:cs typeface="Arial"/>
                <a:sym typeface="Arial"/>
              </a:defRPr>
            </a:lvl1pPr>
            <a:lvl2pPr marL="914400" marR="0" lvl="1" indent="-381000" algn="l" rtl="0">
              <a:spcBef>
                <a:spcPts val="480"/>
              </a:spcBef>
              <a:spcAft>
                <a:spcPts val="0"/>
              </a:spcAft>
              <a:buClr>
                <a:srgbClr val="E4160A"/>
              </a:buClr>
              <a:buSzPts val="2400"/>
              <a:buFont typeface="Arial"/>
              <a:buChar char="-"/>
              <a:defRPr sz="2400" b="0" i="0" u="none" strike="noStrike" cap="none">
                <a:solidFill>
                  <a:srgbClr val="E4160A"/>
                </a:solidFill>
                <a:latin typeface="Arial"/>
                <a:ea typeface="Arial"/>
                <a:cs typeface="Arial"/>
                <a:sym typeface="Arial"/>
              </a:defRPr>
            </a:lvl2pPr>
            <a:lvl3pPr marL="1371600" marR="0" lvl="2" indent="-381000" algn="l" rtl="0">
              <a:spcBef>
                <a:spcPts val="480"/>
              </a:spcBef>
              <a:spcAft>
                <a:spcPts val="0"/>
              </a:spcAft>
              <a:buClr>
                <a:srgbClr val="E4160A"/>
              </a:buClr>
              <a:buSzPts val="2400"/>
              <a:buFont typeface="Arial"/>
              <a:buChar char="•"/>
              <a:defRPr sz="2400" b="0" i="0" u="none" strike="noStrike" cap="none">
                <a:solidFill>
                  <a:srgbClr val="E4160A"/>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dt" idx="10"/>
          </p:nvPr>
        </p:nvSpPr>
        <p:spPr>
          <a:xfrm>
            <a:off x="865165" y="6071264"/>
            <a:ext cx="5733939"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900" b="0" i="0" u="none" strike="noStrike" cap="none">
                <a:solidFill>
                  <a:srgbClr val="E4160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opleidingsinhouden-app.onderwijs-apps.vlaanderen.b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2673180" y="2122123"/>
            <a:ext cx="6047756" cy="627808"/>
          </a:xfrm>
        </p:spPr>
        <p:txBody>
          <a:bodyPr spcFirstLastPara="1" wrap="square" lIns="0" tIns="0" rIns="91425" bIns="45700" anchor="t" anchorCtr="0">
            <a:noAutofit/>
          </a:bodyPr>
          <a:lstStyle/>
          <a:p>
            <a:pPr marL="0" lvl="0" indent="0" algn="ctr" rtl="0">
              <a:lnSpc>
                <a:spcPct val="90000"/>
              </a:lnSpc>
              <a:spcBef>
                <a:spcPts val="0"/>
              </a:spcBef>
              <a:spcAft>
                <a:spcPts val="0"/>
              </a:spcAft>
              <a:buClr>
                <a:schemeClr val="lt1"/>
              </a:buClr>
              <a:buSzPct val="100000"/>
              <a:buFont typeface="Arial"/>
              <a:buNone/>
            </a:pPr>
            <a:r>
              <a:rPr lang="nl-BE" sz="3600"/>
              <a:t>Welkom op het infomoment:</a:t>
            </a:r>
          </a:p>
        </p:txBody>
      </p:sp>
      <p:sp>
        <p:nvSpPr>
          <p:cNvPr id="53" name="Google Shape;53;p1"/>
          <p:cNvSpPr txBox="1">
            <a:spLocks noGrp="1"/>
          </p:cNvSpPr>
          <p:nvPr>
            <p:ph type="body" idx="1"/>
          </p:nvPr>
        </p:nvSpPr>
        <p:spPr>
          <a:xfrm>
            <a:off x="2301411" y="3264613"/>
            <a:ext cx="6842589" cy="1191153"/>
          </a:xfrm>
        </p:spPr>
        <p:txBody>
          <a:bodyPr spcFirstLastPara="1" wrap="square" lIns="0" tIns="45700" rIns="91425" bIns="45700" anchor="t" anchorCtr="0">
            <a:normAutofit/>
          </a:bodyPr>
          <a:lstStyle/>
          <a:p>
            <a:pPr marL="0" lvl="0" indent="0" algn="ctr" rtl="0">
              <a:spcBef>
                <a:spcPts val="0"/>
              </a:spcBef>
              <a:spcAft>
                <a:spcPts val="600"/>
              </a:spcAft>
              <a:buClr>
                <a:schemeClr val="lt1"/>
              </a:buClr>
              <a:buSzPts val="3200"/>
              <a:buNone/>
            </a:pPr>
            <a:r>
              <a:rPr lang="nl-NL" b="1"/>
              <a:t>“Wat na het vierde jaar?”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2900797" y="2256406"/>
            <a:ext cx="5050507" cy="1470123"/>
          </a:xfrm>
          <a:prstGeom prst="rect">
            <a:avLst/>
          </a:prstGeom>
          <a:noFill/>
          <a:ln>
            <a:noFill/>
          </a:ln>
        </p:spPr>
        <p:txBody>
          <a:bodyPr spcFirstLastPara="1" wrap="square" lIns="0" tIns="0" rIns="91425" bIns="45700" anchor="t" anchorCtr="0">
            <a:noAutofit/>
          </a:bodyPr>
          <a:lstStyle/>
          <a:p>
            <a:pPr marL="0" lvl="0" indent="0" algn="ctr" rtl="0">
              <a:lnSpc>
                <a:spcPct val="90000"/>
              </a:lnSpc>
              <a:spcBef>
                <a:spcPts val="0"/>
              </a:spcBef>
              <a:spcAft>
                <a:spcPts val="0"/>
              </a:spcAft>
              <a:buClr>
                <a:schemeClr val="lt1"/>
              </a:buClr>
              <a:buSzPct val="100000"/>
              <a:buFont typeface="Arial"/>
              <a:buNone/>
            </a:pPr>
            <a:r>
              <a:rPr lang="nl-BE" sz="3600" dirty="0"/>
              <a:t>Richtingen in de 3</a:t>
            </a:r>
            <a:r>
              <a:rPr lang="nl-BE" sz="3600" baseline="30000" dirty="0"/>
              <a:t>e</a:t>
            </a:r>
            <a:r>
              <a:rPr lang="nl-BE" sz="3600" dirty="0"/>
              <a:t> graad op De Wijnpers</a:t>
            </a:r>
            <a:br>
              <a:rPr lang="nl-BE" sz="3600" dirty="0"/>
            </a:br>
            <a:r>
              <a:rPr lang="nl-BE" sz="2400" dirty="0"/>
              <a:t> </a:t>
            </a:r>
            <a:endParaRPr lang="nl-BE"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1619672" y="628369"/>
            <a:ext cx="6951451" cy="580926"/>
          </a:xfrm>
          <a:prstGeom prst="rect">
            <a:avLst/>
          </a:prstGeom>
          <a:noFill/>
          <a:ln>
            <a:noFill/>
          </a:ln>
        </p:spPr>
        <p:txBody>
          <a:bodyPr spcFirstLastPara="1" wrap="square" lIns="0" tIns="0" rIns="91425" bIns="45700" anchor="t" anchorCtr="0">
            <a:normAutofit/>
          </a:bodyPr>
          <a:lstStyle/>
          <a:p>
            <a:pPr marL="0" lvl="0" indent="0" algn="ctr" rtl="0">
              <a:spcBef>
                <a:spcPts val="0"/>
              </a:spcBef>
              <a:spcAft>
                <a:spcPts val="0"/>
              </a:spcAft>
              <a:buClr>
                <a:srgbClr val="E4160A"/>
              </a:buClr>
              <a:buSzPts val="3200"/>
              <a:buFont typeface="Arial"/>
              <a:buNone/>
            </a:pPr>
            <a:r>
              <a:rPr lang="nl-BE"/>
              <a:t>Overzicht</a:t>
            </a:r>
            <a:endParaRPr/>
          </a:p>
        </p:txBody>
      </p:sp>
      <p:sp>
        <p:nvSpPr>
          <p:cNvPr id="79" name="Google Shape;79;p4"/>
          <p:cNvSpPr txBox="1">
            <a:spLocks noGrp="1"/>
          </p:cNvSpPr>
          <p:nvPr>
            <p:ph type="body" idx="1"/>
          </p:nvPr>
        </p:nvSpPr>
        <p:spPr>
          <a:xfrm>
            <a:off x="1619672" y="2038119"/>
            <a:ext cx="6951451" cy="3767145"/>
          </a:xfrm>
          <a:prstGeom prst="rect">
            <a:avLst/>
          </a:prstGeom>
          <a:noFill/>
          <a:ln>
            <a:noFill/>
          </a:ln>
        </p:spPr>
        <p:txBody>
          <a:bodyPr spcFirstLastPara="1" wrap="square" lIns="0" tIns="45700" rIns="91425" bIns="45700" anchor="t" anchorCtr="0">
            <a:normAutofit/>
          </a:bodyPr>
          <a:lstStyle/>
          <a:p>
            <a:pPr marL="0" lvl="0" indent="0" algn="ctr" rtl="0">
              <a:lnSpc>
                <a:spcPct val="115000"/>
              </a:lnSpc>
              <a:spcBef>
                <a:spcPts val="2400"/>
              </a:spcBef>
              <a:spcAft>
                <a:spcPts val="0"/>
              </a:spcAft>
              <a:buNone/>
            </a:pPr>
            <a:endParaRPr sz="2300">
              <a:solidFill>
                <a:srgbClr val="666666"/>
              </a:solidFill>
            </a:endParaRPr>
          </a:p>
          <a:p>
            <a:pPr marL="0" lvl="0" indent="0" algn="l" rtl="0">
              <a:lnSpc>
                <a:spcPct val="115000"/>
              </a:lnSpc>
              <a:spcBef>
                <a:spcPts val="600"/>
              </a:spcBef>
              <a:spcAft>
                <a:spcPts val="0"/>
              </a:spcAft>
              <a:buNone/>
            </a:pPr>
            <a:endParaRPr sz="1100" b="0">
              <a:solidFill>
                <a:srgbClr val="000000"/>
              </a:solidFill>
            </a:endParaRPr>
          </a:p>
          <a:p>
            <a:pPr marL="342900" lvl="0" indent="-190500" algn="l" rtl="0">
              <a:spcBef>
                <a:spcPts val="0"/>
              </a:spcBef>
              <a:spcAft>
                <a:spcPts val="0"/>
              </a:spcAft>
              <a:buClr>
                <a:srgbClr val="E4160A"/>
              </a:buClr>
              <a:buSzPts val="2400"/>
              <a:buNone/>
            </a:pPr>
            <a:endParaRPr/>
          </a:p>
        </p:txBody>
      </p:sp>
      <p:pic>
        <p:nvPicPr>
          <p:cNvPr id="2" name="Picture 1">
            <a:extLst>
              <a:ext uri="{FF2B5EF4-FFF2-40B4-BE49-F238E27FC236}">
                <a16:creationId xmlns:a16="http://schemas.microsoft.com/office/drawing/2014/main" id="{EAB0C5A2-5672-86A4-3488-397D83F0F39C}"/>
              </a:ext>
            </a:extLst>
          </p:cNvPr>
          <p:cNvPicPr>
            <a:picLocks noChangeAspect="1"/>
          </p:cNvPicPr>
          <p:nvPr/>
        </p:nvPicPr>
        <p:blipFill>
          <a:blip r:embed="rId3"/>
          <a:stretch>
            <a:fillRect/>
          </a:stretch>
        </p:blipFill>
        <p:spPr>
          <a:xfrm>
            <a:off x="-1" y="312103"/>
            <a:ext cx="9144001" cy="64636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E4160A"/>
              </a:buClr>
              <a:buSzPts val="3200"/>
              <a:buFont typeface="Arial"/>
              <a:buNone/>
            </a:pPr>
            <a:r>
              <a:rPr lang="nl-BE"/>
              <a:t>Binnen domein STEM:</a:t>
            </a:r>
            <a:endParaRPr/>
          </a:p>
        </p:txBody>
      </p:sp>
      <p:sp>
        <p:nvSpPr>
          <p:cNvPr id="299" name="Google Shape;299;p20"/>
          <p:cNvSpPr txBox="1">
            <a:spLocks noGrp="1"/>
          </p:cNvSpPr>
          <p:nvPr>
            <p:ph type="body" idx="1"/>
          </p:nvPr>
        </p:nvSpPr>
        <p:spPr>
          <a:xfrm>
            <a:off x="618599" y="1613421"/>
            <a:ext cx="8022481" cy="3767145"/>
          </a:xfrm>
          <a:prstGeom prst="rect">
            <a:avLst/>
          </a:prstGeom>
          <a:noFill/>
          <a:ln>
            <a:noFill/>
          </a:ln>
        </p:spPr>
        <p:txBody>
          <a:bodyPr spcFirstLastPara="1" wrap="square" lIns="0" tIns="45700" rIns="91425" bIns="45700" anchor="t" anchorCtr="0">
            <a:normAutofit fontScale="77500" lnSpcReduction="20000"/>
          </a:bodyPr>
          <a:lstStyle/>
          <a:p>
            <a:pPr marL="342900" lvl="0" indent="-342900" algn="l" rtl="0">
              <a:spcBef>
                <a:spcPts val="0"/>
              </a:spcBef>
              <a:spcAft>
                <a:spcPts val="0"/>
              </a:spcAft>
              <a:buClr>
                <a:srgbClr val="E4160A"/>
              </a:buClr>
              <a:buSzPct val="100000"/>
              <a:buChar char="▪"/>
            </a:pPr>
            <a:r>
              <a:rPr lang="nl-BE" dirty="0"/>
              <a:t>Doorstroom</a:t>
            </a:r>
            <a:endParaRPr dirty="0"/>
          </a:p>
          <a:p>
            <a:pPr marL="457200" lvl="1" indent="0">
              <a:spcBef>
                <a:spcPts val="408"/>
              </a:spcBef>
              <a:buSzPct val="100000"/>
              <a:buNone/>
            </a:pPr>
            <a:r>
              <a:rPr lang="nl-BE" dirty="0">
                <a:solidFill>
                  <a:schemeClr val="tx1"/>
                </a:solidFill>
              </a:rPr>
              <a:t>4</a:t>
            </a:r>
            <a:r>
              <a:rPr lang="nl-BE" baseline="30000" dirty="0">
                <a:solidFill>
                  <a:schemeClr val="tx1"/>
                </a:solidFill>
              </a:rPr>
              <a:t>e</a:t>
            </a:r>
            <a:r>
              <a:rPr lang="nl-BE" dirty="0">
                <a:solidFill>
                  <a:schemeClr val="tx1"/>
                </a:solidFill>
              </a:rPr>
              <a:t> jaar: Technologische wetenschappen (TW) </a:t>
            </a:r>
          </a:p>
          <a:p>
            <a:pPr marL="457200" lvl="1" indent="0" algn="l">
              <a:spcBef>
                <a:spcPts val="408"/>
              </a:spcBef>
              <a:spcAft>
                <a:spcPts val="0"/>
              </a:spcAft>
              <a:buNone/>
            </a:pPr>
            <a:r>
              <a:rPr lang="nl-BE" dirty="0">
                <a:solidFill>
                  <a:srgbClr val="C00000"/>
                </a:solidFill>
              </a:rPr>
              <a:t>=&gt;</a:t>
            </a:r>
            <a:r>
              <a:rPr lang="nl-BE" b="1" dirty="0">
                <a:solidFill>
                  <a:srgbClr val="C00000"/>
                </a:solidFill>
              </a:rPr>
              <a:t>5</a:t>
            </a:r>
            <a:r>
              <a:rPr lang="nl-BE" b="1" baseline="30000" dirty="0">
                <a:solidFill>
                  <a:srgbClr val="C00000"/>
                </a:solidFill>
              </a:rPr>
              <a:t>e</a:t>
            </a:r>
            <a:r>
              <a:rPr lang="nl-BE" dirty="0">
                <a:solidFill>
                  <a:srgbClr val="C00000"/>
                </a:solidFill>
              </a:rPr>
              <a:t> </a:t>
            </a:r>
            <a:r>
              <a:rPr lang="nl-BE" dirty="0" err="1">
                <a:solidFill>
                  <a:srgbClr val="C00000"/>
                </a:solidFill>
              </a:rPr>
              <a:t>jaar:Technologische</a:t>
            </a:r>
            <a:r>
              <a:rPr lang="nl-BE" dirty="0">
                <a:solidFill>
                  <a:srgbClr val="C00000"/>
                </a:solidFill>
              </a:rPr>
              <a:t> wetenschappen en engineering</a:t>
            </a:r>
            <a:endParaRPr dirty="0">
              <a:solidFill>
                <a:srgbClr val="C00000"/>
              </a:solidFill>
            </a:endParaRPr>
          </a:p>
          <a:p>
            <a:pPr marL="457200" lvl="1" indent="0" algn="l" rtl="0">
              <a:spcBef>
                <a:spcPts val="408"/>
              </a:spcBef>
              <a:spcAft>
                <a:spcPts val="0"/>
              </a:spcAft>
              <a:buClr>
                <a:srgbClr val="E4160A"/>
              </a:buClr>
              <a:buSzPct val="100000"/>
              <a:buNone/>
            </a:pPr>
            <a:endParaRPr dirty="0">
              <a:solidFill>
                <a:srgbClr val="C00000"/>
              </a:solidFill>
            </a:endParaRPr>
          </a:p>
          <a:p>
            <a:pPr marL="342900" lvl="0" indent="-342900" algn="l" rtl="0">
              <a:spcBef>
                <a:spcPts val="408"/>
              </a:spcBef>
              <a:spcAft>
                <a:spcPts val="0"/>
              </a:spcAft>
              <a:buClr>
                <a:srgbClr val="E4160A"/>
              </a:buClr>
              <a:buSzPct val="100000"/>
              <a:buChar char="▪"/>
            </a:pPr>
            <a:r>
              <a:rPr lang="nl-BE" dirty="0">
                <a:solidFill>
                  <a:srgbClr val="C00000"/>
                </a:solidFill>
              </a:rPr>
              <a:t>Dubbele finaliteit</a:t>
            </a:r>
            <a:endParaRPr dirty="0">
              <a:solidFill>
                <a:srgbClr val="C00000"/>
              </a:solidFill>
            </a:endParaRPr>
          </a:p>
          <a:p>
            <a:pPr marL="457200" lvl="1" indent="0">
              <a:spcBef>
                <a:spcPts val="408"/>
              </a:spcBef>
              <a:buSzPct val="100000"/>
              <a:buNone/>
            </a:pPr>
            <a:r>
              <a:rPr lang="nl-BE" dirty="0">
                <a:solidFill>
                  <a:schemeClr val="tx1"/>
                </a:solidFill>
              </a:rPr>
              <a:t>4</a:t>
            </a:r>
            <a:r>
              <a:rPr lang="nl-BE" baseline="30000" dirty="0">
                <a:solidFill>
                  <a:schemeClr val="tx1"/>
                </a:solidFill>
              </a:rPr>
              <a:t>e</a:t>
            </a:r>
            <a:r>
              <a:rPr lang="nl-BE" dirty="0">
                <a:solidFill>
                  <a:schemeClr val="tx1"/>
                </a:solidFill>
              </a:rPr>
              <a:t> jaar: Elektromechanische technieken (EMT)</a:t>
            </a:r>
            <a:br>
              <a:rPr lang="nl-BE" dirty="0"/>
            </a:br>
            <a:r>
              <a:rPr lang="nl-BE" dirty="0">
                <a:solidFill>
                  <a:srgbClr val="C00000"/>
                </a:solidFill>
              </a:rPr>
              <a:t> =&gt; </a:t>
            </a:r>
            <a:r>
              <a:rPr lang="nl-BE" b="1" dirty="0">
                <a:solidFill>
                  <a:srgbClr val="C00000"/>
                </a:solidFill>
              </a:rPr>
              <a:t>5</a:t>
            </a:r>
            <a:r>
              <a:rPr lang="nl-BE" b="1" baseline="30000" dirty="0">
                <a:solidFill>
                  <a:srgbClr val="C00000"/>
                </a:solidFill>
              </a:rPr>
              <a:t>e</a:t>
            </a:r>
            <a:r>
              <a:rPr lang="nl-BE" b="1" dirty="0">
                <a:solidFill>
                  <a:srgbClr val="C00000"/>
                </a:solidFill>
              </a:rPr>
              <a:t> </a:t>
            </a:r>
            <a:r>
              <a:rPr lang="nl-BE" dirty="0">
                <a:solidFill>
                  <a:srgbClr val="C00000"/>
                </a:solidFill>
              </a:rPr>
              <a:t>jaar: Koel- en warmtetechnieken </a:t>
            </a:r>
          </a:p>
          <a:p>
            <a:pPr marL="742950" lvl="1" indent="-155575">
              <a:spcBef>
                <a:spcPts val="408"/>
              </a:spcBef>
              <a:buSzPct val="100000"/>
              <a:buNone/>
            </a:pPr>
            <a:endParaRPr lang="nl-BE" b="1" dirty="0"/>
          </a:p>
          <a:p>
            <a:pPr marL="342900">
              <a:spcBef>
                <a:spcPts val="408"/>
              </a:spcBef>
              <a:buSzPct val="100000"/>
            </a:pPr>
            <a:r>
              <a:rPr lang="nl-BE" b="1" dirty="0">
                <a:solidFill>
                  <a:srgbClr val="C00000"/>
                </a:solidFill>
              </a:rPr>
              <a:t>Arbeidsmarkt</a:t>
            </a:r>
          </a:p>
          <a:p>
            <a:pPr marL="457200" lvl="1" indent="0">
              <a:spcBef>
                <a:spcPts val="408"/>
              </a:spcBef>
              <a:buSzPct val="100000"/>
              <a:buNone/>
            </a:pPr>
            <a:r>
              <a:rPr lang="nl-BE" dirty="0">
                <a:solidFill>
                  <a:schemeClr val="tx1"/>
                </a:solidFill>
              </a:rPr>
              <a:t>4</a:t>
            </a:r>
            <a:r>
              <a:rPr lang="nl-BE" baseline="30000" dirty="0">
                <a:solidFill>
                  <a:schemeClr val="tx1"/>
                </a:solidFill>
              </a:rPr>
              <a:t>de</a:t>
            </a:r>
            <a:r>
              <a:rPr lang="nl-BE" dirty="0">
                <a:solidFill>
                  <a:schemeClr val="tx1"/>
                </a:solidFill>
              </a:rPr>
              <a:t> jaar: Elektriciteit  </a:t>
            </a:r>
          </a:p>
          <a:p>
            <a:pPr marL="457200" lvl="1" indent="0" algn="l" rtl="0">
              <a:spcBef>
                <a:spcPts val="408"/>
              </a:spcBef>
              <a:spcAft>
                <a:spcPts val="0"/>
              </a:spcAft>
              <a:buClr>
                <a:srgbClr val="E4160A"/>
              </a:buClr>
              <a:buSzPct val="100000"/>
              <a:buNone/>
            </a:pPr>
            <a:r>
              <a:rPr lang="nl-BE" dirty="0">
                <a:solidFill>
                  <a:srgbClr val="C00000"/>
                </a:solidFill>
              </a:rPr>
              <a:t>=&gt; </a:t>
            </a:r>
            <a:r>
              <a:rPr lang="nl-BE" b="1" dirty="0">
                <a:solidFill>
                  <a:srgbClr val="C00000"/>
                </a:solidFill>
              </a:rPr>
              <a:t>5</a:t>
            </a:r>
            <a:r>
              <a:rPr lang="nl-BE" baseline="30000" dirty="0">
                <a:solidFill>
                  <a:srgbClr val="C00000"/>
                </a:solidFill>
              </a:rPr>
              <a:t>e</a:t>
            </a:r>
            <a:r>
              <a:rPr lang="nl-BE" dirty="0">
                <a:solidFill>
                  <a:srgbClr val="C00000"/>
                </a:solidFill>
              </a:rPr>
              <a:t> jaar: Centrale verwarming en sanitaire installaties </a:t>
            </a:r>
            <a:br>
              <a:rPr lang="nl-BE" dirty="0">
                <a:solidFill>
                  <a:srgbClr val="C00000"/>
                </a:solidFill>
              </a:rPr>
            </a:br>
            <a:r>
              <a:rPr lang="nl-BE" dirty="0">
                <a:solidFill>
                  <a:srgbClr val="C00000"/>
                </a:solidFill>
              </a:rPr>
              <a:t>=&gt; </a:t>
            </a:r>
            <a:r>
              <a:rPr lang="nl-BE" b="1" dirty="0">
                <a:solidFill>
                  <a:srgbClr val="C00000"/>
                </a:solidFill>
              </a:rPr>
              <a:t>5</a:t>
            </a:r>
            <a:r>
              <a:rPr lang="nl-BE" baseline="30000" dirty="0">
                <a:solidFill>
                  <a:srgbClr val="C00000"/>
                </a:solidFill>
              </a:rPr>
              <a:t>e</a:t>
            </a:r>
            <a:r>
              <a:rPr lang="nl-BE" dirty="0">
                <a:solidFill>
                  <a:srgbClr val="C00000"/>
                </a:solidFill>
              </a:rPr>
              <a:t> jaar: Sanitaire en verwarmingsinstallaties (duaal)</a:t>
            </a:r>
          </a:p>
          <a:p>
            <a:pPr marL="457200" lvl="1" indent="0">
              <a:spcBef>
                <a:spcPts val="408"/>
              </a:spcBef>
              <a:buSzPct val="100000"/>
              <a:buNone/>
            </a:pPr>
            <a:r>
              <a:rPr lang="nl-BE" dirty="0">
                <a:solidFill>
                  <a:srgbClr val="C00000"/>
                </a:solidFill>
              </a:rPr>
              <a:t>=&gt; </a:t>
            </a:r>
            <a:r>
              <a:rPr lang="nl-BE" b="1" dirty="0">
                <a:solidFill>
                  <a:srgbClr val="C00000"/>
                </a:solidFill>
              </a:rPr>
              <a:t>5</a:t>
            </a:r>
            <a:r>
              <a:rPr lang="nl-BE" baseline="30000" dirty="0">
                <a:solidFill>
                  <a:srgbClr val="C00000"/>
                </a:solidFill>
              </a:rPr>
              <a:t>e</a:t>
            </a:r>
            <a:r>
              <a:rPr lang="nl-BE" dirty="0">
                <a:solidFill>
                  <a:srgbClr val="C00000"/>
                </a:solidFill>
              </a:rPr>
              <a:t> jaar: Koelinstallaties (duaal) </a:t>
            </a:r>
          </a:p>
          <a:p>
            <a:pPr marL="742950" lvl="1" indent="-155575" algn="l" rtl="0">
              <a:spcBef>
                <a:spcPts val="408"/>
              </a:spcBef>
              <a:spcAft>
                <a:spcPts val="0"/>
              </a:spcAft>
              <a:buClr>
                <a:srgbClr val="E4160A"/>
              </a:buClr>
              <a:buSzPct val="100000"/>
              <a:buNone/>
            </a:pPr>
            <a:endParaRPr lang="nl-BE" dirty="0"/>
          </a:p>
          <a:p>
            <a:pPr marL="457200" lvl="1" indent="0" algn="l" rtl="0">
              <a:spcBef>
                <a:spcPts val="408"/>
              </a:spcBef>
              <a:spcAft>
                <a:spcPts val="0"/>
              </a:spcAft>
              <a:buClr>
                <a:srgbClr val="E4160A"/>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fontScale="90000"/>
          </a:bodyPr>
          <a:lstStyle/>
          <a:p>
            <a:pPr marL="0" lvl="0" indent="0" algn="l" rtl="0">
              <a:spcBef>
                <a:spcPts val="0"/>
              </a:spcBef>
              <a:spcAft>
                <a:spcPts val="0"/>
              </a:spcAft>
              <a:buClr>
                <a:srgbClr val="E4160A"/>
              </a:buClr>
              <a:buSzPts val="3200"/>
              <a:buFont typeface="Arial"/>
              <a:buNone/>
            </a:pPr>
            <a:r>
              <a:rPr lang="nl-BE"/>
              <a:t>Binnen domein Land- en Tuinbouw:</a:t>
            </a:r>
            <a:endParaRPr/>
          </a:p>
        </p:txBody>
      </p:sp>
      <p:sp>
        <p:nvSpPr>
          <p:cNvPr id="305" name="Google Shape;305;p21"/>
          <p:cNvSpPr txBox="1">
            <a:spLocks noGrp="1"/>
          </p:cNvSpPr>
          <p:nvPr>
            <p:ph type="body" idx="1"/>
          </p:nvPr>
        </p:nvSpPr>
        <p:spPr>
          <a:xfrm>
            <a:off x="182880" y="1611722"/>
            <a:ext cx="8865704" cy="4864963"/>
          </a:xfrm>
          <a:prstGeom prst="rect">
            <a:avLst/>
          </a:prstGeom>
          <a:noFill/>
          <a:ln>
            <a:noFill/>
          </a:ln>
        </p:spPr>
        <p:txBody>
          <a:bodyPr spcFirstLastPara="1" wrap="square" lIns="0" tIns="45700" rIns="91425" bIns="45700" anchor="t" anchorCtr="0">
            <a:normAutofit fontScale="85000" lnSpcReduction="20000"/>
          </a:bodyPr>
          <a:lstStyle/>
          <a:p>
            <a:pPr marL="342900" lvl="0" indent="-342900" algn="l" rtl="0">
              <a:spcBef>
                <a:spcPts val="0"/>
              </a:spcBef>
              <a:spcAft>
                <a:spcPts val="0"/>
              </a:spcAft>
              <a:buClr>
                <a:srgbClr val="E4160A"/>
              </a:buClr>
              <a:buSzPct val="100000"/>
              <a:buChar char="▪"/>
            </a:pPr>
            <a:r>
              <a:rPr lang="nl-BE" dirty="0"/>
              <a:t>Doorstroom: </a:t>
            </a:r>
          </a:p>
          <a:p>
            <a:pPr marL="0" lvl="0" indent="0" algn="l" rtl="0">
              <a:spcBef>
                <a:spcPts val="0"/>
              </a:spcBef>
              <a:spcAft>
                <a:spcPts val="0"/>
              </a:spcAft>
              <a:buClr>
                <a:srgbClr val="E4160A"/>
              </a:buClr>
              <a:buSzPct val="100000"/>
              <a:buNone/>
            </a:pPr>
            <a:r>
              <a:rPr lang="nl-BE" dirty="0">
                <a:solidFill>
                  <a:schemeClr val="tx1"/>
                </a:solidFill>
              </a:rPr>
              <a:t>	4</a:t>
            </a:r>
            <a:r>
              <a:rPr lang="nl-BE" baseline="30000" dirty="0">
                <a:solidFill>
                  <a:schemeClr val="tx1"/>
                </a:solidFill>
              </a:rPr>
              <a:t>e</a:t>
            </a:r>
            <a:r>
              <a:rPr lang="nl-BE" dirty="0">
                <a:solidFill>
                  <a:schemeClr val="tx1"/>
                </a:solidFill>
              </a:rPr>
              <a:t> : </a:t>
            </a:r>
            <a:r>
              <a:rPr lang="nl-BE" b="0" dirty="0">
                <a:solidFill>
                  <a:schemeClr val="tx1"/>
                </a:solidFill>
              </a:rPr>
              <a:t>Biotechnologische wetenschappen (BIO)</a:t>
            </a:r>
            <a:br>
              <a:rPr lang="nl-BE" b="0" dirty="0">
                <a:solidFill>
                  <a:schemeClr val="tx1"/>
                </a:solidFill>
              </a:rPr>
            </a:br>
            <a:r>
              <a:rPr lang="nl-BE" dirty="0">
                <a:solidFill>
                  <a:schemeClr val="tx1"/>
                </a:solidFill>
              </a:rPr>
              <a:t> </a:t>
            </a:r>
            <a:r>
              <a:rPr lang="nl-BE" dirty="0"/>
              <a:t> 	5</a:t>
            </a:r>
            <a:r>
              <a:rPr lang="nl-BE" baseline="30000" dirty="0"/>
              <a:t>e </a:t>
            </a:r>
            <a:r>
              <a:rPr lang="nl-BE" dirty="0"/>
              <a:t>=&gt; Biotechnologische en chemische wetenschappen.</a:t>
            </a:r>
            <a:endParaRPr dirty="0"/>
          </a:p>
          <a:p>
            <a:pPr marL="457200" lvl="1" indent="0" algn="l" rtl="0">
              <a:spcBef>
                <a:spcPts val="336"/>
              </a:spcBef>
              <a:spcAft>
                <a:spcPts val="0"/>
              </a:spcAft>
              <a:buClr>
                <a:srgbClr val="E4160A"/>
              </a:buClr>
              <a:buSzPct val="100000"/>
              <a:buNone/>
            </a:pPr>
            <a:endParaRPr dirty="0"/>
          </a:p>
          <a:p>
            <a:pPr marL="342900" lvl="0" indent="-342900" algn="l" rtl="0">
              <a:spcBef>
                <a:spcPts val="336"/>
              </a:spcBef>
              <a:spcAft>
                <a:spcPts val="0"/>
              </a:spcAft>
              <a:buClr>
                <a:srgbClr val="E4160A"/>
              </a:buClr>
              <a:buSzPct val="100000"/>
              <a:buChar char="▪"/>
            </a:pPr>
            <a:r>
              <a:rPr lang="nl-BE" dirty="0"/>
              <a:t>Dubbele finaliteit : </a:t>
            </a:r>
          </a:p>
          <a:p>
            <a:pPr marL="0" lvl="0" indent="0" algn="l" rtl="0">
              <a:spcBef>
                <a:spcPts val="336"/>
              </a:spcBef>
              <a:spcAft>
                <a:spcPts val="0"/>
              </a:spcAft>
              <a:buClr>
                <a:srgbClr val="E4160A"/>
              </a:buClr>
              <a:buSzPct val="100000"/>
              <a:buNone/>
            </a:pPr>
            <a:r>
              <a:rPr lang="nl-BE" dirty="0">
                <a:solidFill>
                  <a:schemeClr val="tx1"/>
                </a:solidFill>
              </a:rPr>
              <a:t>	4</a:t>
            </a:r>
            <a:r>
              <a:rPr lang="nl-BE" baseline="30000" dirty="0">
                <a:solidFill>
                  <a:schemeClr val="tx1"/>
                </a:solidFill>
              </a:rPr>
              <a:t>e</a:t>
            </a:r>
            <a:r>
              <a:rPr lang="nl-BE" dirty="0"/>
              <a:t> </a:t>
            </a:r>
            <a:r>
              <a:rPr lang="nl-BE" b="0" dirty="0">
                <a:solidFill>
                  <a:schemeClr val="tx1"/>
                </a:solidFill>
              </a:rPr>
              <a:t>Plant- dier- en milieutechnieken (PDMT) </a:t>
            </a:r>
            <a:r>
              <a:rPr lang="nl-BE" dirty="0"/>
              <a:t>	</a:t>
            </a:r>
          </a:p>
          <a:p>
            <a:pPr marL="0" lvl="0" indent="0" algn="l" rtl="0">
              <a:spcBef>
                <a:spcPts val="336"/>
              </a:spcBef>
              <a:spcAft>
                <a:spcPts val="0"/>
              </a:spcAft>
              <a:buClr>
                <a:srgbClr val="E4160A"/>
              </a:buClr>
              <a:buSzPct val="100000"/>
              <a:buNone/>
            </a:pPr>
            <a:r>
              <a:rPr lang="nl-BE" dirty="0"/>
              <a:t>	5e </a:t>
            </a:r>
            <a:r>
              <a:rPr lang="nl-BE" b="1" dirty="0"/>
              <a:t>=&gt; Agrotechnieken plant</a:t>
            </a:r>
            <a:endParaRPr b="1" dirty="0"/>
          </a:p>
          <a:p>
            <a:pPr marL="457200" lvl="1" indent="0" algn="l" rtl="0">
              <a:spcBef>
                <a:spcPts val="336"/>
              </a:spcBef>
              <a:spcAft>
                <a:spcPts val="0"/>
              </a:spcAft>
              <a:buClr>
                <a:srgbClr val="E4160A"/>
              </a:buClr>
              <a:buSzPct val="100000"/>
              <a:buNone/>
            </a:pPr>
            <a:r>
              <a:rPr lang="nl-BE" b="1" dirty="0"/>
              <a:t>	     =&gt; Dierenverzorgingstechnieken</a:t>
            </a:r>
            <a:endParaRPr b="1" dirty="0"/>
          </a:p>
          <a:p>
            <a:pPr marL="457200" lvl="1" indent="0">
              <a:spcBef>
                <a:spcPts val="336"/>
              </a:spcBef>
              <a:buSzPct val="100000"/>
              <a:buNone/>
            </a:pPr>
            <a:r>
              <a:rPr lang="nl-BE" b="1" dirty="0"/>
              <a:t>	     =&gt; Tuinaanleg en –beheer</a:t>
            </a:r>
            <a:br>
              <a:rPr lang="nl-BE" b="1" dirty="0"/>
            </a:br>
            <a:r>
              <a:rPr lang="nl-BE" b="1" dirty="0"/>
              <a:t> 	     =&gt; Natuur- en groentechnieken</a:t>
            </a:r>
          </a:p>
          <a:p>
            <a:pPr marL="457200" lvl="1" indent="0">
              <a:spcBef>
                <a:spcPts val="336"/>
              </a:spcBef>
              <a:buSzPct val="100000"/>
              <a:buNone/>
            </a:pPr>
            <a:endParaRPr lang="nl-BE" dirty="0"/>
          </a:p>
          <a:p>
            <a:pPr marL="342900" lvl="0" indent="-342900" algn="l" rtl="0">
              <a:spcBef>
                <a:spcPts val="336"/>
              </a:spcBef>
              <a:spcAft>
                <a:spcPts val="0"/>
              </a:spcAft>
              <a:buClr>
                <a:srgbClr val="E4160A"/>
              </a:buClr>
              <a:buSzPct val="100000"/>
              <a:buChar char="▪"/>
            </a:pPr>
            <a:r>
              <a:rPr lang="nl-BE" dirty="0"/>
              <a:t>Arbeidsmarkt: </a:t>
            </a:r>
          </a:p>
          <a:p>
            <a:pPr marL="0" lvl="0" indent="0" algn="l" rtl="0">
              <a:spcBef>
                <a:spcPts val="336"/>
              </a:spcBef>
              <a:spcAft>
                <a:spcPts val="0"/>
              </a:spcAft>
              <a:buClr>
                <a:srgbClr val="E4160A"/>
              </a:buClr>
              <a:buSzPct val="100000"/>
              <a:buNone/>
            </a:pPr>
            <a:r>
              <a:rPr lang="nl-BE" b="0" dirty="0">
                <a:solidFill>
                  <a:schemeClr val="tx1"/>
                </a:solidFill>
              </a:rPr>
              <a:t>	4</a:t>
            </a:r>
            <a:r>
              <a:rPr lang="nl-BE" b="0" baseline="30000" dirty="0">
                <a:solidFill>
                  <a:schemeClr val="tx1"/>
                </a:solidFill>
              </a:rPr>
              <a:t>de</a:t>
            </a:r>
            <a:r>
              <a:rPr lang="nl-BE" b="0" dirty="0">
                <a:solidFill>
                  <a:schemeClr val="tx1"/>
                </a:solidFill>
              </a:rPr>
              <a:t> jaar Plant- dier- en milieu (PDM)	</a:t>
            </a:r>
          </a:p>
          <a:p>
            <a:pPr marL="0" lvl="0" indent="0" algn="l" rtl="0">
              <a:spcBef>
                <a:spcPts val="336"/>
              </a:spcBef>
              <a:spcAft>
                <a:spcPts val="0"/>
              </a:spcAft>
              <a:buClr>
                <a:srgbClr val="E4160A"/>
              </a:buClr>
              <a:buSzPct val="100000"/>
              <a:buNone/>
            </a:pPr>
            <a:r>
              <a:rPr lang="nl-BE" b="0" dirty="0">
                <a:solidFill>
                  <a:schemeClr val="tx1"/>
                </a:solidFill>
              </a:rPr>
              <a:t>	</a:t>
            </a:r>
            <a:r>
              <a:rPr lang="nl-BE" dirty="0"/>
              <a:t>5</a:t>
            </a:r>
            <a:r>
              <a:rPr lang="nl-BE" baseline="30000" dirty="0"/>
              <a:t>e</a:t>
            </a:r>
            <a:r>
              <a:rPr lang="nl-BE" dirty="0"/>
              <a:t> </a:t>
            </a:r>
            <a:r>
              <a:rPr lang="nl-BE" b="1" dirty="0"/>
              <a:t>  =&gt; Groenaanleg en –beheer / Groenaanleg en –beheer (duaal)</a:t>
            </a:r>
            <a:br>
              <a:rPr lang="nl-BE" b="1" dirty="0"/>
            </a:br>
            <a:r>
              <a:rPr lang="nl-BE" b="1" dirty="0"/>
              <a:t> 	      =&gt; Plant en milieu / Plant en milieu (duaal)</a:t>
            </a:r>
            <a:endParaRPr b="1" dirty="0"/>
          </a:p>
          <a:p>
            <a:pPr marL="457200" lvl="1" indent="0" algn="l" rtl="0">
              <a:spcBef>
                <a:spcPts val="336"/>
              </a:spcBef>
              <a:spcAft>
                <a:spcPts val="0"/>
              </a:spcAft>
              <a:buClr>
                <a:srgbClr val="E4160A"/>
              </a:buClr>
              <a:buSzPct val="100000"/>
              <a:buNone/>
            </a:pPr>
            <a:r>
              <a:rPr lang="nl-BE" b="1" dirty="0"/>
              <a:t>	      =&gt; Dier en milieu (duaal)</a:t>
            </a:r>
            <a:endParaRPr b="1" dirty="0"/>
          </a:p>
          <a:p>
            <a:pPr marL="457200" lvl="1" indent="0" algn="l" rtl="0">
              <a:spcBef>
                <a:spcPts val="336"/>
              </a:spcBef>
              <a:spcAft>
                <a:spcPts val="0"/>
              </a:spcAft>
              <a:buClr>
                <a:srgbClr val="E4160A"/>
              </a:buClr>
              <a:buSzPct val="100000"/>
              <a:buNone/>
            </a:pPr>
            <a:r>
              <a:rPr lang="nl-BE" b="1" dirty="0"/>
              <a:t>	      =&gt; Groendecoratie (duaal)</a:t>
            </a:r>
            <a:r>
              <a:rPr lang="nl-BE" dirty="0"/>
              <a:t>	</a:t>
            </a:r>
            <a:endParaRPr dirty="0"/>
          </a:p>
          <a:p>
            <a:pPr marL="342900" lvl="0" indent="-236220" algn="l" rtl="0">
              <a:spcBef>
                <a:spcPts val="336"/>
              </a:spcBef>
              <a:spcAft>
                <a:spcPts val="0"/>
              </a:spcAft>
              <a:buClr>
                <a:srgbClr val="E4160A"/>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2"/>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E4160A"/>
              </a:buClr>
              <a:buSzPts val="3200"/>
              <a:buFont typeface="Arial"/>
              <a:buNone/>
            </a:pPr>
            <a:r>
              <a:rPr lang="nl-BE"/>
              <a:t>Binnen domein Kunst en Creatie:</a:t>
            </a:r>
            <a:endParaRPr/>
          </a:p>
        </p:txBody>
      </p:sp>
      <p:sp>
        <p:nvSpPr>
          <p:cNvPr id="311" name="Google Shape;311;p22"/>
          <p:cNvSpPr txBox="1">
            <a:spLocks noGrp="1"/>
          </p:cNvSpPr>
          <p:nvPr>
            <p:ph type="body" idx="1"/>
          </p:nvPr>
        </p:nvSpPr>
        <p:spPr>
          <a:xfrm>
            <a:off x="333956" y="1545427"/>
            <a:ext cx="8810044" cy="3767145"/>
          </a:xfrm>
          <a:prstGeom prst="rect">
            <a:avLst/>
          </a:prstGeom>
          <a:noFill/>
          <a:ln>
            <a:noFill/>
          </a:ln>
        </p:spPr>
        <p:txBody>
          <a:bodyPr spcFirstLastPara="1" wrap="square" lIns="0" tIns="45700" rIns="91425" bIns="45700" anchor="t" anchorCtr="0">
            <a:normAutofit fontScale="70000" lnSpcReduction="20000"/>
          </a:bodyPr>
          <a:lstStyle/>
          <a:p>
            <a:pPr marL="342900" lvl="0" indent="-342900" algn="l" rtl="0">
              <a:spcBef>
                <a:spcPts val="0"/>
              </a:spcBef>
              <a:spcAft>
                <a:spcPts val="0"/>
              </a:spcAft>
              <a:buClr>
                <a:srgbClr val="E4160A"/>
              </a:buClr>
              <a:buSzPct val="100000"/>
              <a:buChar char="▪"/>
            </a:pPr>
            <a:r>
              <a:rPr lang="nl-BE" dirty="0"/>
              <a:t>Doorstroom: </a:t>
            </a:r>
          </a:p>
          <a:p>
            <a:pPr marL="0" lvl="0" indent="0" algn="l" rtl="0">
              <a:spcBef>
                <a:spcPts val="0"/>
              </a:spcBef>
              <a:spcAft>
                <a:spcPts val="0"/>
              </a:spcAft>
              <a:buClr>
                <a:srgbClr val="E4160A"/>
              </a:buClr>
              <a:buSzPct val="100000"/>
              <a:buNone/>
            </a:pPr>
            <a:r>
              <a:rPr lang="nl-BE" dirty="0">
                <a:solidFill>
                  <a:schemeClr val="tx1"/>
                </a:solidFill>
              </a:rPr>
              <a:t>	4</a:t>
            </a:r>
            <a:r>
              <a:rPr lang="nl-BE" baseline="30000" dirty="0">
                <a:solidFill>
                  <a:schemeClr val="tx1"/>
                </a:solidFill>
              </a:rPr>
              <a:t>e</a:t>
            </a:r>
            <a:r>
              <a:rPr lang="nl-BE" dirty="0">
                <a:solidFill>
                  <a:schemeClr val="tx1"/>
                </a:solidFill>
              </a:rPr>
              <a:t> </a:t>
            </a:r>
            <a:r>
              <a:rPr lang="nl-BE" b="0" dirty="0">
                <a:solidFill>
                  <a:schemeClr val="tx1"/>
                </a:solidFill>
              </a:rPr>
              <a:t>Architecturale en Beeldende Vorming</a:t>
            </a:r>
            <a:endParaRPr b="0" dirty="0">
              <a:solidFill>
                <a:schemeClr val="tx1"/>
              </a:solidFill>
            </a:endParaRPr>
          </a:p>
          <a:p>
            <a:pPr marL="457200" lvl="1" indent="0" algn="l" rtl="0">
              <a:spcBef>
                <a:spcPts val="444"/>
              </a:spcBef>
              <a:spcAft>
                <a:spcPts val="0"/>
              </a:spcAft>
              <a:buClr>
                <a:srgbClr val="E4160A"/>
              </a:buClr>
              <a:buSzPct val="100000"/>
              <a:buNone/>
            </a:pPr>
            <a:r>
              <a:rPr lang="nl-BE" b="1" dirty="0"/>
              <a:t>	=&gt; 5</a:t>
            </a:r>
            <a:r>
              <a:rPr lang="nl-BE" b="1" baseline="30000" dirty="0"/>
              <a:t>de</a:t>
            </a:r>
            <a:r>
              <a:rPr lang="nl-BE" b="1" dirty="0"/>
              <a:t> jaar Beeldende vorming </a:t>
            </a:r>
            <a:br>
              <a:rPr lang="nl-BE" b="1" dirty="0"/>
            </a:br>
            <a:r>
              <a:rPr lang="nl-BE" b="1" dirty="0"/>
              <a:t>     	=&gt; 5</a:t>
            </a:r>
            <a:r>
              <a:rPr lang="nl-BE" b="1" baseline="30000" dirty="0"/>
              <a:t>de</a:t>
            </a:r>
            <a:r>
              <a:rPr lang="nl-BE" b="1" dirty="0"/>
              <a:t> jaar Architecturale vorming</a:t>
            </a:r>
            <a:endParaRPr b="1" dirty="0"/>
          </a:p>
          <a:p>
            <a:pPr marL="457200" lvl="1" indent="0" algn="l" rtl="0">
              <a:spcBef>
                <a:spcPts val="444"/>
              </a:spcBef>
              <a:spcAft>
                <a:spcPts val="0"/>
              </a:spcAft>
              <a:buClr>
                <a:srgbClr val="E4160A"/>
              </a:buClr>
              <a:buSzPct val="100000"/>
              <a:buNone/>
            </a:pPr>
            <a:endParaRPr dirty="0"/>
          </a:p>
          <a:p>
            <a:pPr marL="342900" lvl="0" indent="-342900" algn="l" rtl="0">
              <a:spcBef>
                <a:spcPts val="444"/>
              </a:spcBef>
              <a:spcAft>
                <a:spcPts val="0"/>
              </a:spcAft>
              <a:buClr>
                <a:srgbClr val="E4160A"/>
              </a:buClr>
              <a:buSzPct val="100000"/>
              <a:buChar char="▪"/>
            </a:pPr>
            <a:r>
              <a:rPr lang="nl-BE" dirty="0"/>
              <a:t>Dubbele finaliteit: </a:t>
            </a:r>
          </a:p>
          <a:p>
            <a:pPr marL="0" lvl="0" indent="0" algn="l" rtl="0">
              <a:spcBef>
                <a:spcPts val="444"/>
              </a:spcBef>
              <a:spcAft>
                <a:spcPts val="0"/>
              </a:spcAft>
              <a:buClr>
                <a:srgbClr val="E4160A"/>
              </a:buClr>
              <a:buSzPct val="100000"/>
              <a:buNone/>
            </a:pPr>
            <a:r>
              <a:rPr lang="nl-BE" dirty="0">
                <a:solidFill>
                  <a:schemeClr val="tx1"/>
                </a:solidFill>
              </a:rPr>
              <a:t>	4</a:t>
            </a:r>
            <a:r>
              <a:rPr lang="nl-BE" baseline="30000" dirty="0">
                <a:solidFill>
                  <a:schemeClr val="tx1"/>
                </a:solidFill>
              </a:rPr>
              <a:t>e</a:t>
            </a:r>
            <a:r>
              <a:rPr lang="nl-BE" dirty="0"/>
              <a:t> </a:t>
            </a:r>
            <a:r>
              <a:rPr lang="nl-BE" b="0" dirty="0">
                <a:solidFill>
                  <a:schemeClr val="tx1"/>
                </a:solidFill>
              </a:rPr>
              <a:t>Beeldende en audiovisuele kunsten (BAK) / Architecturale en beeldende 	kunsten</a:t>
            </a:r>
          </a:p>
          <a:p>
            <a:pPr marL="457200" lvl="1" indent="0">
              <a:spcBef>
                <a:spcPts val="444"/>
              </a:spcBef>
              <a:buSzPct val="100000"/>
              <a:buNone/>
            </a:pPr>
            <a:r>
              <a:rPr lang="nl-BE" b="1" dirty="0"/>
              <a:t>	=&gt; 5</a:t>
            </a:r>
            <a:r>
              <a:rPr lang="nl-BE" b="1" baseline="30000" dirty="0"/>
              <a:t>de</a:t>
            </a:r>
            <a:r>
              <a:rPr lang="nl-BE" b="1" dirty="0"/>
              <a:t> jaar Architectuur en Interieur</a:t>
            </a:r>
            <a:br>
              <a:rPr lang="nl-BE" b="1" dirty="0"/>
            </a:br>
            <a:r>
              <a:rPr lang="nl-BE" b="1" dirty="0"/>
              <a:t>    	=&gt; 5</a:t>
            </a:r>
            <a:r>
              <a:rPr lang="nl-BE" b="1" baseline="30000" dirty="0"/>
              <a:t>de</a:t>
            </a:r>
            <a:r>
              <a:rPr lang="nl-BE" b="1" dirty="0"/>
              <a:t> jaar Beeldende kunsten</a:t>
            </a:r>
            <a:br>
              <a:rPr lang="nl-BE" b="1" dirty="0"/>
            </a:br>
            <a:r>
              <a:rPr lang="nl-BE" b="1" dirty="0"/>
              <a:t>    	=&gt; 5</a:t>
            </a:r>
            <a:r>
              <a:rPr lang="nl-BE" b="1" baseline="30000" dirty="0"/>
              <a:t>de</a:t>
            </a:r>
            <a:r>
              <a:rPr lang="nl-BE" b="1" dirty="0"/>
              <a:t> jaar Crossmedia</a:t>
            </a:r>
          </a:p>
          <a:p>
            <a:pPr marL="742950" lvl="1" indent="-144780" algn="l" rtl="0">
              <a:spcBef>
                <a:spcPts val="444"/>
              </a:spcBef>
              <a:spcAft>
                <a:spcPts val="0"/>
              </a:spcAft>
              <a:buClr>
                <a:srgbClr val="E4160A"/>
              </a:buClr>
              <a:buSzPct val="100000"/>
              <a:buNone/>
            </a:pPr>
            <a:endParaRPr dirty="0"/>
          </a:p>
          <a:p>
            <a:pPr marL="342900" lvl="0" indent="-342900" algn="l" rtl="0">
              <a:spcBef>
                <a:spcPts val="444"/>
              </a:spcBef>
              <a:spcAft>
                <a:spcPts val="0"/>
              </a:spcAft>
              <a:buClr>
                <a:srgbClr val="E4160A"/>
              </a:buClr>
              <a:buSzPct val="100000"/>
              <a:buChar char="▪"/>
            </a:pPr>
            <a:r>
              <a:rPr lang="nl-BE" dirty="0"/>
              <a:t>Arbeidsmarkt: </a:t>
            </a:r>
          </a:p>
          <a:p>
            <a:pPr marL="0" lvl="0" indent="0" algn="l" rtl="0">
              <a:spcBef>
                <a:spcPts val="444"/>
              </a:spcBef>
              <a:spcAft>
                <a:spcPts val="0"/>
              </a:spcAft>
              <a:buClr>
                <a:srgbClr val="E4160A"/>
              </a:buClr>
              <a:buSzPct val="100000"/>
              <a:buNone/>
            </a:pPr>
            <a:r>
              <a:rPr lang="nl-BE" dirty="0">
                <a:solidFill>
                  <a:schemeClr val="tx1"/>
                </a:solidFill>
              </a:rPr>
              <a:t>	4</a:t>
            </a:r>
            <a:r>
              <a:rPr lang="nl-BE" baseline="30000" dirty="0">
                <a:solidFill>
                  <a:schemeClr val="tx1"/>
                </a:solidFill>
              </a:rPr>
              <a:t>e</a:t>
            </a:r>
            <a:r>
              <a:rPr lang="nl-BE" dirty="0"/>
              <a:t> </a:t>
            </a:r>
            <a:r>
              <a:rPr lang="nl-BE" b="0" dirty="0">
                <a:solidFill>
                  <a:schemeClr val="tx1"/>
                </a:solidFill>
              </a:rPr>
              <a:t>Decor en Etalage</a:t>
            </a:r>
          </a:p>
          <a:p>
            <a:pPr marL="0" lvl="0" indent="0" algn="l" rtl="0">
              <a:spcBef>
                <a:spcPts val="444"/>
              </a:spcBef>
              <a:spcAft>
                <a:spcPts val="0"/>
              </a:spcAft>
              <a:buClr>
                <a:srgbClr val="E4160A"/>
              </a:buClr>
              <a:buSzPct val="100000"/>
              <a:buNone/>
            </a:pPr>
            <a:r>
              <a:rPr lang="nl-BE" b="1" dirty="0"/>
              <a:t>	=&gt; 5</a:t>
            </a:r>
            <a:r>
              <a:rPr lang="nl-BE" b="1" baseline="30000" dirty="0"/>
              <a:t>de</a:t>
            </a:r>
            <a:r>
              <a:rPr lang="nl-BE" b="1" dirty="0"/>
              <a:t> jaar Decor, etalage en publiciteit</a:t>
            </a:r>
          </a:p>
          <a:p>
            <a:pPr marL="342900" lvl="0" indent="-201930" algn="l" rtl="0">
              <a:spcBef>
                <a:spcPts val="444"/>
              </a:spcBef>
              <a:spcAft>
                <a:spcPts val="0"/>
              </a:spcAft>
              <a:buClr>
                <a:srgbClr val="E4160A"/>
              </a:buClr>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217e6410a28_0_133"/>
          <p:cNvSpPr txBox="1">
            <a:spLocks noGrp="1"/>
          </p:cNvSpPr>
          <p:nvPr>
            <p:ph type="title"/>
          </p:nvPr>
        </p:nvSpPr>
        <p:spPr>
          <a:xfrm>
            <a:off x="1588622" y="836712"/>
            <a:ext cx="6951600" cy="580800"/>
          </a:xfrm>
          <a:prstGeom prst="rect">
            <a:avLst/>
          </a:prstGeom>
          <a:noFill/>
          <a:ln>
            <a:noFill/>
          </a:ln>
        </p:spPr>
        <p:txBody>
          <a:bodyPr spcFirstLastPara="1" wrap="square" lIns="0" tIns="0" rIns="91425" bIns="45700" anchor="t" anchorCtr="0">
            <a:normAutofit/>
          </a:bodyPr>
          <a:lstStyle/>
          <a:p>
            <a:pPr marL="0" lvl="0" indent="0" algn="ctr" rtl="0">
              <a:lnSpc>
                <a:spcPct val="100000"/>
              </a:lnSpc>
              <a:spcBef>
                <a:spcPts val="0"/>
              </a:spcBef>
              <a:spcAft>
                <a:spcPts val="0"/>
              </a:spcAft>
              <a:buClr>
                <a:srgbClr val="E4160A"/>
              </a:buClr>
              <a:buSzPts val="3200"/>
              <a:buFont typeface="Arial"/>
              <a:buNone/>
            </a:pPr>
            <a:r>
              <a:rPr lang="nl-BE"/>
              <a:t>Wat is duaal leren?</a:t>
            </a:r>
            <a:endParaRPr/>
          </a:p>
        </p:txBody>
      </p:sp>
      <p:sp>
        <p:nvSpPr>
          <p:cNvPr id="59" name="Google Shape;59;g217e6410a28_0_133"/>
          <p:cNvSpPr txBox="1"/>
          <p:nvPr/>
        </p:nvSpPr>
        <p:spPr>
          <a:xfrm>
            <a:off x="170121" y="1332439"/>
            <a:ext cx="8973879" cy="4555053"/>
          </a:xfrm>
          <a:prstGeom prst="rect">
            <a:avLst/>
          </a:prstGeom>
          <a:noFill/>
          <a:ln>
            <a:noFill/>
          </a:ln>
        </p:spPr>
        <p:txBody>
          <a:bodyPr spcFirstLastPara="1" wrap="square" lIns="91425" tIns="45700" rIns="91425" bIns="45700" anchor="t" anchorCtr="0">
            <a:spAutoFit/>
          </a:bodyPr>
          <a:lstStyle/>
          <a:p>
            <a:pPr marL="285750" indent="-285750">
              <a:buClr>
                <a:srgbClr val="FF0000"/>
              </a:buClr>
              <a:buSzPts val="1800"/>
              <a:buFont typeface="Wingdings" panose="05000000000000000000" pitchFamily="2" charset="2"/>
              <a:buChar char="§"/>
            </a:pPr>
            <a:r>
              <a:rPr lang="nl-NL" sz="1800" dirty="0">
                <a:solidFill>
                  <a:schemeClr val="dk1"/>
                </a:solidFill>
              </a:rPr>
              <a:t>Leerling leert de theorie op school en (het grootste deel van) de praktijk op de werkvloer</a:t>
            </a:r>
          </a:p>
          <a:p>
            <a:pPr lvl="0">
              <a:buSzPts val="1800"/>
            </a:pPr>
            <a:r>
              <a:rPr lang="nl-NL" dirty="0">
                <a:solidFill>
                  <a:schemeClr val="dk1"/>
                </a:solidFill>
              </a:rPr>
              <a:t>       → 2 dagen op school (PAV, Engels/Frans, Bedrijfsbeheer, LO, </a:t>
            </a:r>
            <a:r>
              <a:rPr lang="nl-NL" dirty="0" err="1">
                <a:solidFill>
                  <a:schemeClr val="dk1"/>
                </a:solidFill>
              </a:rPr>
              <a:t>levensbesch.vak</a:t>
            </a:r>
            <a:r>
              <a:rPr lang="nl-NL" dirty="0">
                <a:solidFill>
                  <a:schemeClr val="dk1"/>
                </a:solidFill>
              </a:rPr>
              <a:t>, praktijk)     16u</a:t>
            </a:r>
            <a:br>
              <a:rPr lang="nl-NL" dirty="0"/>
            </a:br>
            <a:r>
              <a:rPr lang="nl-NL" dirty="0"/>
              <a:t>       </a:t>
            </a:r>
            <a:r>
              <a:rPr lang="nl-NL" dirty="0">
                <a:solidFill>
                  <a:schemeClr val="dk1"/>
                </a:solidFill>
              </a:rPr>
              <a:t>→ 3 dagen op de werkvloer (bedrijf) 				                        22u</a:t>
            </a:r>
            <a:br>
              <a:rPr lang="nl-NL" dirty="0"/>
            </a:br>
            <a:r>
              <a:rPr lang="nl-NL" dirty="0"/>
              <a:t>        </a:t>
            </a:r>
            <a:r>
              <a:rPr lang="nl-NL" dirty="0">
                <a:solidFill>
                  <a:schemeClr val="dk1"/>
                </a:solidFill>
              </a:rPr>
              <a:t>→ 10 projectdagen tijdens het schooljaar 	</a:t>
            </a:r>
            <a:br>
              <a:rPr lang="nl-NL" dirty="0"/>
            </a:br>
            <a:r>
              <a:rPr lang="nl-NL" dirty="0">
                <a:solidFill>
                  <a:schemeClr val="dk1"/>
                </a:solidFill>
              </a:rPr>
              <a:t>					                                              </a:t>
            </a:r>
            <a:r>
              <a:rPr lang="nl-NL" b="1" dirty="0">
                <a:solidFill>
                  <a:schemeClr val="dk1"/>
                </a:solidFill>
              </a:rPr>
              <a:t>Totaal:     38u</a:t>
            </a:r>
          </a:p>
          <a:p>
            <a:pPr marL="285750" lvl="0" indent="-285750">
              <a:buClr>
                <a:srgbClr val="FF0000"/>
              </a:buClr>
              <a:buSzPts val="1800"/>
              <a:buFont typeface="Wingdings" panose="05000000000000000000" pitchFamily="2" charset="2"/>
              <a:buChar char="§"/>
            </a:pPr>
            <a:r>
              <a:rPr lang="nl-NL" sz="1800" dirty="0">
                <a:solidFill>
                  <a:schemeClr val="dk1"/>
                </a:solidFill>
              </a:rPr>
              <a:t>Leerling ontvangt maandelijks een leervergoeding die wordt betaald door de werkgever</a:t>
            </a:r>
          </a:p>
          <a:p>
            <a:pPr marL="285750" indent="-285750">
              <a:buClr>
                <a:srgbClr val="FF0000"/>
              </a:buClr>
              <a:buSzPts val="1800"/>
              <a:buFont typeface="Wingdings" panose="05000000000000000000" pitchFamily="2" charset="2"/>
              <a:buChar char="§"/>
            </a:pPr>
            <a:r>
              <a:rPr lang="nl-BE" sz="1800" dirty="0">
                <a:solidFill>
                  <a:schemeClr val="dk1"/>
                </a:solidFill>
              </a:rPr>
              <a:t>Schoolvakanties blijven behouden (herfstvakantie, kerstvakantie, krokusvakantie, paasvakantie, zomervakantie en wettelijke feestdagen) </a:t>
            </a:r>
            <a:r>
              <a:rPr lang="nl-BE" sz="1800" dirty="0"/>
              <a:t> </a:t>
            </a:r>
            <a:r>
              <a:rPr lang="nl-BE" sz="1800" dirty="0">
                <a:solidFill>
                  <a:schemeClr val="dk1"/>
                </a:solidFill>
              </a:rPr>
              <a:t>MAAR er moet wel gewerkt worden op schoolvrije dagen (klassenraad, brugdag, facultatieve verlofdag, …)</a:t>
            </a:r>
            <a:endParaRPr lang="nl-NL" sz="1800" dirty="0"/>
          </a:p>
          <a:p>
            <a:pPr marL="285750" lvl="0" indent="-285750">
              <a:buClr>
                <a:srgbClr val="FF0000"/>
              </a:buClr>
              <a:buSzPts val="1800"/>
              <a:buFont typeface="Wingdings" panose="05000000000000000000" pitchFamily="2" charset="2"/>
              <a:buChar char="§"/>
            </a:pPr>
            <a:endParaRPr lang="nl-NL" sz="1800" dirty="0">
              <a:solidFill>
                <a:schemeClr val="dk1"/>
              </a:solidFill>
            </a:endParaRPr>
          </a:p>
          <a:p>
            <a:pPr marL="285750" lvl="0" indent="-285750">
              <a:buClr>
                <a:srgbClr val="FF0000"/>
              </a:buClr>
              <a:buSzPts val="1800"/>
              <a:buFont typeface="Wingdings" panose="05000000000000000000" pitchFamily="2" charset="2"/>
              <a:buChar char="§"/>
            </a:pPr>
            <a:r>
              <a:rPr lang="nl-NL" sz="1800" dirty="0">
                <a:solidFill>
                  <a:schemeClr val="dk1"/>
                </a:solidFill>
              </a:rPr>
              <a:t>Soort contract (OAO tussen student, de school en het bedrijf. Je kunt niet ‘zomaar’ stoppen</a:t>
            </a:r>
            <a:br>
              <a:rPr lang="nl-NL" sz="1800" dirty="0">
                <a:solidFill>
                  <a:schemeClr val="dk1"/>
                </a:solidFill>
              </a:rPr>
            </a:br>
            <a:br>
              <a:rPr lang="nl-NL" sz="1800" dirty="0">
                <a:solidFill>
                  <a:schemeClr val="dk1"/>
                </a:solidFill>
              </a:rPr>
            </a:br>
            <a:r>
              <a:rPr lang="nl-BE" sz="1800" b="1" dirty="0">
                <a:solidFill>
                  <a:srgbClr val="FF0000"/>
                </a:solidFill>
              </a:rPr>
              <a:t>=&gt; Meer info over DUAAL bij de aparte infosessie (deel 2)</a:t>
            </a:r>
            <a:br>
              <a:rPr lang="nl-BE" sz="1800" b="0" i="0" u="none" strike="noStrike" cap="none" dirty="0">
                <a:solidFill>
                  <a:schemeClr val="dk1"/>
                </a:solidFill>
                <a:latin typeface="Arial"/>
                <a:ea typeface="Arial"/>
                <a:cs typeface="Arial"/>
              </a:rPr>
            </a:br>
            <a:endParaRPr lang="nl-BE" sz="1800" b="0" i="0" u="none" strike="noStrike" cap="none" dirty="0">
              <a:solidFill>
                <a:schemeClr val="dk1"/>
              </a:solidFill>
              <a:latin typeface="Arial"/>
              <a:ea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FCAF6-96C2-82F3-3A0C-66D607BBD5CA}"/>
              </a:ext>
            </a:extLst>
          </p:cNvPr>
          <p:cNvSpPr>
            <a:spLocks noGrp="1"/>
          </p:cNvSpPr>
          <p:nvPr>
            <p:ph type="title"/>
          </p:nvPr>
        </p:nvSpPr>
        <p:spPr>
          <a:xfrm>
            <a:off x="2840152" y="2360735"/>
            <a:ext cx="6047756" cy="627808"/>
          </a:xfrm>
        </p:spPr>
        <p:txBody>
          <a:bodyPr>
            <a:normAutofit fontScale="90000"/>
          </a:bodyPr>
          <a:lstStyle/>
          <a:p>
            <a:pPr algn="ctr"/>
            <a:r>
              <a:rPr lang="nl-BE"/>
              <a:t>Wat is er anders in het vijfde jaar?</a:t>
            </a:r>
          </a:p>
        </p:txBody>
      </p:sp>
    </p:spTree>
    <p:extLst>
      <p:ext uri="{BB962C8B-B14F-4D97-AF65-F5344CB8AC3E}">
        <p14:creationId xmlns:p14="http://schemas.microsoft.com/office/powerpoint/2010/main" val="316591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E4160A"/>
              </a:buClr>
              <a:buSzPts val="3200"/>
              <a:buFont typeface="Arial"/>
              <a:buNone/>
            </a:pPr>
            <a:r>
              <a:rPr lang="nl-BE"/>
              <a:t>Wat is er anders in het 5</a:t>
            </a:r>
            <a:r>
              <a:rPr lang="nl-BE" baseline="30000"/>
              <a:t>e</a:t>
            </a:r>
            <a:r>
              <a:rPr lang="nl-BE"/>
              <a:t> jaar?</a:t>
            </a:r>
            <a:endParaRPr/>
          </a:p>
        </p:txBody>
      </p:sp>
      <p:sp>
        <p:nvSpPr>
          <p:cNvPr id="317" name="Google Shape;317;p23"/>
          <p:cNvSpPr txBox="1">
            <a:spLocks noGrp="1"/>
          </p:cNvSpPr>
          <p:nvPr>
            <p:ph type="body" idx="1"/>
          </p:nvPr>
        </p:nvSpPr>
        <p:spPr>
          <a:xfrm>
            <a:off x="310101" y="1486895"/>
            <a:ext cx="8666922" cy="5222130"/>
          </a:xfrm>
          <a:prstGeom prst="rect">
            <a:avLst/>
          </a:prstGeom>
          <a:noFill/>
          <a:ln>
            <a:noFill/>
          </a:ln>
        </p:spPr>
        <p:txBody>
          <a:bodyPr spcFirstLastPara="1" wrap="square" lIns="0" tIns="45700" rIns="91425" bIns="45700" anchor="t" anchorCtr="0">
            <a:normAutofit fontScale="70000" lnSpcReduction="20000"/>
          </a:bodyPr>
          <a:lstStyle/>
          <a:p>
            <a:pPr marL="342900" lvl="0" indent="-342900" algn="l" rtl="0">
              <a:spcBef>
                <a:spcPts val="0"/>
              </a:spcBef>
              <a:spcAft>
                <a:spcPts val="0"/>
              </a:spcAft>
              <a:buClr>
                <a:srgbClr val="E4160A"/>
              </a:buClr>
              <a:buSzPct val="100000"/>
              <a:buChar char="▪"/>
            </a:pPr>
            <a:r>
              <a:rPr lang="nl-BE" sz="2800" b="0" dirty="0">
                <a:solidFill>
                  <a:schemeClr val="tx1"/>
                </a:solidFill>
              </a:rPr>
              <a:t>Voorbereiding op leven na secundair wordt ingezet</a:t>
            </a:r>
            <a:br>
              <a:rPr lang="nl-BE" sz="2800" b="0" dirty="0">
                <a:solidFill>
                  <a:schemeClr val="tx1"/>
                </a:solidFill>
              </a:rPr>
            </a:br>
            <a:endParaRPr lang="nl-BE" sz="2800" b="0" dirty="0">
              <a:solidFill>
                <a:schemeClr val="tx1"/>
              </a:solidFill>
            </a:endParaRPr>
          </a:p>
          <a:p>
            <a:pPr marL="342900" lvl="0" indent="-342900" algn="l" rtl="0">
              <a:spcBef>
                <a:spcPts val="0"/>
              </a:spcBef>
              <a:spcAft>
                <a:spcPts val="0"/>
              </a:spcAft>
              <a:buClr>
                <a:srgbClr val="E4160A"/>
              </a:buClr>
              <a:buSzPct val="100000"/>
              <a:buChar char="▪"/>
            </a:pPr>
            <a:r>
              <a:rPr lang="nl-BE" sz="2800" b="0" dirty="0">
                <a:solidFill>
                  <a:schemeClr val="tx1"/>
                </a:solidFill>
              </a:rPr>
              <a:t>De leerlingen krijgen </a:t>
            </a:r>
            <a:r>
              <a:rPr lang="nl-BE" sz="2800" dirty="0">
                <a:solidFill>
                  <a:schemeClr val="tx1"/>
                </a:solidFill>
              </a:rPr>
              <a:t>iets meer vrijheid </a:t>
            </a:r>
            <a:r>
              <a:rPr lang="nl-BE" sz="2800" b="0" dirty="0">
                <a:solidFill>
                  <a:schemeClr val="tx1"/>
                </a:solidFill>
              </a:rPr>
              <a:t>en mogen tijdens de middagpauze de school verlaten (mits toestemming van de ouders)</a:t>
            </a:r>
            <a:br>
              <a:rPr lang="nl-BE" sz="2800" b="0" dirty="0">
                <a:solidFill>
                  <a:schemeClr val="tx1"/>
                </a:solidFill>
              </a:rPr>
            </a:br>
            <a:endParaRPr lang="nl-BE" sz="2800" b="0" dirty="0">
              <a:solidFill>
                <a:schemeClr val="tx1"/>
              </a:solidFill>
            </a:endParaRPr>
          </a:p>
          <a:p>
            <a:pPr marL="342900">
              <a:spcBef>
                <a:spcPts val="0"/>
              </a:spcBef>
              <a:buSzPct val="100000"/>
            </a:pPr>
            <a:r>
              <a:rPr lang="nl-BE" sz="2800" b="0" dirty="0">
                <a:solidFill>
                  <a:schemeClr val="tx1"/>
                </a:solidFill>
              </a:rPr>
              <a:t>Er wordt </a:t>
            </a:r>
            <a:r>
              <a:rPr lang="nl-BE" sz="2800" dirty="0">
                <a:solidFill>
                  <a:schemeClr val="tx1"/>
                </a:solidFill>
              </a:rPr>
              <a:t>meer zelfstandigheid </a:t>
            </a:r>
            <a:r>
              <a:rPr lang="nl-BE" sz="2800" b="0" dirty="0">
                <a:solidFill>
                  <a:schemeClr val="tx1"/>
                </a:solidFill>
              </a:rPr>
              <a:t>van de leerling verwacht: </a:t>
            </a:r>
            <a:br>
              <a:rPr lang="nl-BE" sz="2800" b="0" dirty="0">
                <a:solidFill>
                  <a:schemeClr val="tx1"/>
                </a:solidFill>
              </a:rPr>
            </a:br>
            <a:r>
              <a:rPr lang="nl-BE" sz="2800" b="0" dirty="0">
                <a:solidFill>
                  <a:schemeClr val="tx1"/>
                </a:solidFill>
              </a:rPr>
              <a:t>- meer </a:t>
            </a:r>
            <a:r>
              <a:rPr lang="nl-BE" sz="2800" dirty="0">
                <a:solidFill>
                  <a:schemeClr val="tx1"/>
                </a:solidFill>
              </a:rPr>
              <a:t>notities</a:t>
            </a:r>
            <a:r>
              <a:rPr lang="nl-BE" sz="2800" b="0" dirty="0">
                <a:solidFill>
                  <a:schemeClr val="tx1"/>
                </a:solidFill>
              </a:rPr>
              <a:t> nemen tijdens de lessen</a:t>
            </a:r>
            <a:br>
              <a:rPr lang="nl-BE" sz="2800" b="0" dirty="0">
                <a:solidFill>
                  <a:schemeClr val="tx1"/>
                </a:solidFill>
              </a:rPr>
            </a:br>
            <a:r>
              <a:rPr lang="nl-BE" sz="2800" b="0" dirty="0">
                <a:solidFill>
                  <a:schemeClr val="tx1"/>
                </a:solidFill>
              </a:rPr>
              <a:t>- zelf </a:t>
            </a:r>
            <a:r>
              <a:rPr lang="nl-BE" sz="2800" dirty="0">
                <a:solidFill>
                  <a:schemeClr val="tx1"/>
                </a:solidFill>
              </a:rPr>
              <a:t>planning</a:t>
            </a:r>
            <a:r>
              <a:rPr lang="nl-BE" sz="2800" b="0" dirty="0">
                <a:solidFill>
                  <a:schemeClr val="tx1"/>
                </a:solidFill>
              </a:rPr>
              <a:t> kunnen opstellen en bijsturen</a:t>
            </a:r>
            <a:r>
              <a:rPr lang="nl-BE" sz="2800" b="0">
                <a:solidFill>
                  <a:schemeClr val="tx1"/>
                </a:solidFill>
              </a:rPr>
              <a:t> ahv de planner</a:t>
            </a:r>
            <a:br>
              <a:rPr lang="nl-BE" sz="2800" b="0" dirty="0">
                <a:solidFill>
                  <a:schemeClr val="tx1"/>
                </a:solidFill>
              </a:rPr>
            </a:br>
            <a:r>
              <a:rPr lang="nl-BE" sz="2800" b="0" dirty="0">
                <a:solidFill>
                  <a:schemeClr val="tx1"/>
                </a:solidFill>
              </a:rPr>
              <a:t>- verantwoordelijkheid opnemen voor materialen, in orde zijn</a:t>
            </a:r>
            <a:br>
              <a:rPr lang="nl-BE" sz="2800" b="0" dirty="0">
                <a:solidFill>
                  <a:schemeClr val="tx1"/>
                </a:solidFill>
              </a:rPr>
            </a:br>
            <a:r>
              <a:rPr lang="nl-BE" sz="2800" b="0" dirty="0">
                <a:solidFill>
                  <a:schemeClr val="tx1"/>
                </a:solidFill>
              </a:rPr>
              <a:t>- zelf initiatief nemen( om toets in te halen, uitleg te vragen, naar de  </a:t>
            </a:r>
            <a:br>
              <a:rPr lang="nl-BE" sz="2800" b="0" dirty="0">
                <a:solidFill>
                  <a:schemeClr val="tx1"/>
                </a:solidFill>
              </a:rPr>
            </a:br>
            <a:r>
              <a:rPr lang="nl-BE" sz="2800" b="0" dirty="0">
                <a:solidFill>
                  <a:schemeClr val="tx1"/>
                </a:solidFill>
              </a:rPr>
              <a:t>   </a:t>
            </a:r>
            <a:r>
              <a:rPr lang="nl-BE" sz="2800" b="0" dirty="0" err="1">
                <a:solidFill>
                  <a:schemeClr val="tx1"/>
                </a:solidFill>
              </a:rPr>
              <a:t>remediëringsles</a:t>
            </a:r>
            <a:r>
              <a:rPr lang="nl-BE" sz="2800" b="0" dirty="0">
                <a:solidFill>
                  <a:schemeClr val="tx1"/>
                </a:solidFill>
              </a:rPr>
              <a:t> te gaan,.)</a:t>
            </a:r>
          </a:p>
          <a:p>
            <a:pPr marL="342900">
              <a:spcBef>
                <a:spcPts val="0"/>
              </a:spcBef>
              <a:buSzPct val="100000"/>
            </a:pPr>
            <a:endParaRPr lang="nl-BE" sz="2800" b="0" dirty="0"/>
          </a:p>
          <a:p>
            <a:pPr marL="342900" lvl="0" indent="-342900" algn="l" rtl="0">
              <a:spcBef>
                <a:spcPts val="0"/>
              </a:spcBef>
              <a:spcAft>
                <a:spcPts val="0"/>
              </a:spcAft>
              <a:buClr>
                <a:srgbClr val="E4160A"/>
              </a:buClr>
              <a:buSzPct val="100000"/>
              <a:buChar char="▪"/>
            </a:pPr>
            <a:r>
              <a:rPr lang="nl-BE" sz="2800" dirty="0">
                <a:solidFill>
                  <a:schemeClr val="tx1"/>
                </a:solidFill>
              </a:rPr>
              <a:t>Moeilijk</a:t>
            </a:r>
            <a:r>
              <a:rPr lang="nl-BE" sz="2800" b="0" dirty="0">
                <a:solidFill>
                  <a:schemeClr val="tx1"/>
                </a:solidFill>
              </a:rPr>
              <a:t>heidsgraad en leerstof</a:t>
            </a:r>
            <a:r>
              <a:rPr lang="nl-BE" sz="2800" dirty="0">
                <a:solidFill>
                  <a:schemeClr val="tx1"/>
                </a:solidFill>
              </a:rPr>
              <a:t>hoeveelheden</a:t>
            </a:r>
            <a:r>
              <a:rPr lang="nl-BE" sz="2800" b="0" dirty="0">
                <a:solidFill>
                  <a:schemeClr val="tx1"/>
                </a:solidFill>
              </a:rPr>
              <a:t> nemen toe</a:t>
            </a:r>
            <a:br>
              <a:rPr lang="nl-BE" sz="2800" b="0" dirty="0">
                <a:solidFill>
                  <a:schemeClr val="tx1"/>
                </a:solidFill>
              </a:rPr>
            </a:br>
            <a:r>
              <a:rPr lang="nl-BE" sz="2800" dirty="0">
                <a:solidFill>
                  <a:schemeClr val="tx1"/>
                </a:solidFill>
              </a:rPr>
              <a:t>=&gt; Goede planning + meer studeren nodig</a:t>
            </a:r>
            <a:br>
              <a:rPr lang="nl-BE" b="0" dirty="0"/>
            </a:br>
            <a:endParaRPr lang="nl-BE" b="0" dirty="0"/>
          </a:p>
          <a:p>
            <a:pPr marL="342900" lvl="0">
              <a:spcBef>
                <a:spcPts val="0"/>
              </a:spcBef>
              <a:buSzPct val="100000"/>
            </a:pPr>
            <a:r>
              <a:rPr lang="nl-BE" dirty="0"/>
              <a:t>Leerlingen van de derde graad zijn een inspirerend voorbeeld voor de andere leerlingen</a:t>
            </a:r>
            <a:br>
              <a:rPr lang="nl-BE" b="0" dirty="0"/>
            </a:br>
            <a:endParaRPr lang="nl-BE" b="0" dirty="0"/>
          </a:p>
          <a:p>
            <a:pPr marL="0" lvl="0" indent="0" algn="l" rtl="0">
              <a:spcBef>
                <a:spcPts val="0"/>
              </a:spcBef>
              <a:spcAft>
                <a:spcPts val="0"/>
              </a:spcAft>
              <a:buClr>
                <a:srgbClr val="E4160A"/>
              </a:buClr>
              <a:buSzPct val="100000"/>
              <a:buNone/>
            </a:pPr>
            <a:br>
              <a:rPr lang="nl-BE" b="0" dirty="0"/>
            </a:br>
            <a:br>
              <a:rPr lang="nl-BE" b="0" dirty="0"/>
            </a:br>
            <a:endParaRPr dirty="0"/>
          </a:p>
          <a:p>
            <a:pPr marL="971550" lvl="2" indent="0" algn="l" rtl="0">
              <a:spcBef>
                <a:spcPts val="336"/>
              </a:spcBef>
              <a:spcAft>
                <a:spcPts val="0"/>
              </a:spcAft>
              <a:buClr>
                <a:srgbClr val="E4160A"/>
              </a:buClr>
              <a:buSzPct val="100000"/>
              <a:buNone/>
            </a:pPr>
            <a:endParaRPr dirty="0"/>
          </a:p>
          <a:p>
            <a:pPr marL="342900" lvl="0" indent="-236220" algn="l" rtl="0">
              <a:spcBef>
                <a:spcPts val="336"/>
              </a:spcBef>
              <a:spcAft>
                <a:spcPts val="0"/>
              </a:spcAft>
              <a:buClr>
                <a:srgbClr val="E4160A"/>
              </a:buClr>
              <a:buSzPct val="100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E4160A"/>
              </a:buClr>
              <a:buSzPts val="3200"/>
              <a:buFont typeface="Arial"/>
              <a:buNone/>
            </a:pPr>
            <a:r>
              <a:rPr lang="nl-BE"/>
              <a:t>Wat is er anders in het 5</a:t>
            </a:r>
            <a:r>
              <a:rPr lang="nl-BE" baseline="30000"/>
              <a:t>e</a:t>
            </a:r>
            <a:r>
              <a:rPr lang="nl-BE"/>
              <a:t> jaar?</a:t>
            </a:r>
            <a:endParaRPr/>
          </a:p>
        </p:txBody>
      </p:sp>
      <p:sp>
        <p:nvSpPr>
          <p:cNvPr id="317" name="Google Shape;317;p23"/>
          <p:cNvSpPr txBox="1">
            <a:spLocks noGrp="1"/>
          </p:cNvSpPr>
          <p:nvPr>
            <p:ph type="body" idx="1"/>
          </p:nvPr>
        </p:nvSpPr>
        <p:spPr>
          <a:xfrm>
            <a:off x="310101" y="1486894"/>
            <a:ext cx="8166079" cy="5200153"/>
          </a:xfrm>
          <a:prstGeom prst="rect">
            <a:avLst/>
          </a:prstGeom>
          <a:noFill/>
          <a:ln>
            <a:noFill/>
          </a:ln>
        </p:spPr>
        <p:txBody>
          <a:bodyPr spcFirstLastPara="1" wrap="square" lIns="0" tIns="45700" rIns="91425" bIns="45700" anchor="t" anchorCtr="0">
            <a:normAutofit fontScale="25000" lnSpcReduction="20000"/>
          </a:bodyPr>
          <a:lstStyle/>
          <a:p>
            <a:pPr lvl="1">
              <a:buFont typeface="Wingdings" panose="05000000000000000000" pitchFamily="2" charset="2"/>
              <a:buChar char="§"/>
            </a:pPr>
            <a:r>
              <a:rPr lang="nl-BE" sz="7200" b="0" dirty="0">
                <a:solidFill>
                  <a:schemeClr val="tx1"/>
                </a:solidFill>
              </a:rPr>
              <a:t>Manier van lesgeven in D–D/A  al meer gericht op hoger onderwijs </a:t>
            </a:r>
            <a:br>
              <a:rPr lang="nl-BE" sz="7200" b="0" dirty="0"/>
            </a:br>
            <a:endParaRPr lang="nl-BE" sz="7200" b="0" dirty="0">
              <a:solidFill>
                <a:schemeClr val="tx1"/>
              </a:solidFill>
            </a:endParaRPr>
          </a:p>
          <a:p>
            <a:pPr lvl="1">
              <a:buFont typeface="Wingdings" panose="05000000000000000000" pitchFamily="2" charset="2"/>
              <a:buChar char="§"/>
            </a:pPr>
            <a:r>
              <a:rPr lang="nl-BE" sz="7200" dirty="0">
                <a:solidFill>
                  <a:schemeClr val="tx1"/>
                </a:solidFill>
              </a:rPr>
              <a:t>Verhouding van examens/ projectevaluatie tegenover dagelijks werk verandert: examens wegen zwaarder door</a:t>
            </a:r>
          </a:p>
          <a:p>
            <a:pPr marL="571500" lvl="1" indent="0">
              <a:buNone/>
            </a:pPr>
            <a:endParaRPr lang="nl-BE" sz="7200" dirty="0">
              <a:solidFill>
                <a:schemeClr val="tx1"/>
              </a:solidFill>
            </a:endParaRPr>
          </a:p>
          <a:p>
            <a:pPr lvl="1">
              <a:buFont typeface="Wingdings" panose="05000000000000000000" pitchFamily="2" charset="2"/>
              <a:buChar char="§"/>
            </a:pPr>
            <a:r>
              <a:rPr lang="nl-BE" sz="7200" dirty="0">
                <a:solidFill>
                  <a:schemeClr val="tx1"/>
                </a:solidFill>
              </a:rPr>
              <a:t>Veranderen van studierichting of onderwijsvorm kan enkel nog tot het begin van het 5de jaar* .</a:t>
            </a:r>
          </a:p>
          <a:p>
            <a:pPr lvl="1">
              <a:buFont typeface="Wingdings" panose="05000000000000000000" pitchFamily="2" charset="2"/>
              <a:buChar char="§"/>
            </a:pPr>
            <a:endParaRPr lang="nl-BE" sz="7200" dirty="0">
              <a:solidFill>
                <a:schemeClr val="tx1"/>
              </a:solidFill>
            </a:endParaRPr>
          </a:p>
          <a:p>
            <a:pPr lvl="1">
              <a:buFont typeface="Wingdings" panose="05000000000000000000" pitchFamily="2" charset="2"/>
              <a:buChar char="§"/>
            </a:pPr>
            <a:r>
              <a:rPr lang="nl-BE" sz="7200" dirty="0">
                <a:solidFill>
                  <a:schemeClr val="tx1"/>
                </a:solidFill>
              </a:rPr>
              <a:t>In het 6de jaar moet je dezelfde studierichting en onderwijsvorm volgen als in het 5de jaar.  </a:t>
            </a:r>
            <a:br>
              <a:rPr lang="nl-BE" sz="7200" dirty="0">
                <a:solidFill>
                  <a:schemeClr val="tx1"/>
                </a:solidFill>
              </a:rPr>
            </a:br>
            <a:endParaRPr lang="nl-BE" sz="7200" dirty="0">
              <a:solidFill>
                <a:schemeClr val="tx1"/>
              </a:solidFill>
            </a:endParaRPr>
          </a:p>
          <a:p>
            <a:pPr lvl="1">
              <a:buFont typeface="Wingdings" panose="05000000000000000000" pitchFamily="2" charset="2"/>
              <a:buChar char="§"/>
            </a:pPr>
            <a:r>
              <a:rPr lang="nl-BE" sz="7200" dirty="0">
                <a:solidFill>
                  <a:schemeClr val="tx1"/>
                </a:solidFill>
              </a:rPr>
              <a:t>D- D/A: </a:t>
            </a:r>
            <a:r>
              <a:rPr lang="nl-BE" sz="7200" dirty="0" err="1">
                <a:solidFill>
                  <a:schemeClr val="tx1"/>
                </a:solidFill>
              </a:rPr>
              <a:t>Onderzoekscompetentie</a:t>
            </a:r>
            <a:r>
              <a:rPr lang="nl-BE" sz="7200" dirty="0">
                <a:solidFill>
                  <a:schemeClr val="tx1"/>
                </a:solidFill>
              </a:rPr>
              <a:t> in een wetenschapsdomein maken (focus op de </a:t>
            </a:r>
            <a:r>
              <a:rPr lang="nl-BE" sz="7200" dirty="0" err="1">
                <a:solidFill>
                  <a:schemeClr val="tx1"/>
                </a:solidFill>
              </a:rPr>
              <a:t>onderzoekscycli</a:t>
            </a:r>
            <a:r>
              <a:rPr lang="nl-BE" sz="7200" dirty="0">
                <a:solidFill>
                  <a:schemeClr val="tx1"/>
                </a:solidFill>
              </a:rPr>
              <a:t>).</a:t>
            </a:r>
          </a:p>
          <a:p>
            <a:pPr lvl="1">
              <a:buFont typeface="Wingdings" panose="05000000000000000000" pitchFamily="2" charset="2"/>
              <a:buChar char="§"/>
            </a:pPr>
            <a:endParaRPr lang="nl-BE" sz="7200" dirty="0">
              <a:solidFill>
                <a:schemeClr val="tx1"/>
              </a:solidFill>
            </a:endParaRPr>
          </a:p>
          <a:p>
            <a:pPr lvl="1">
              <a:buFont typeface="Wingdings" panose="05000000000000000000" pitchFamily="2" charset="2"/>
              <a:buChar char="§"/>
            </a:pPr>
            <a:endParaRPr lang="nl-BE" dirty="0">
              <a:solidFill>
                <a:schemeClr val="tx1"/>
              </a:solidFill>
            </a:endParaRPr>
          </a:p>
          <a:p>
            <a:pPr lvl="1">
              <a:buFont typeface="Wingdings" panose="05000000000000000000" pitchFamily="2" charset="2"/>
              <a:buChar char="§"/>
            </a:pPr>
            <a:endParaRPr lang="nl-BE" dirty="0">
              <a:solidFill>
                <a:schemeClr val="tx1"/>
              </a:solidFill>
            </a:endParaRPr>
          </a:p>
          <a:p>
            <a:pPr marL="114300" indent="0">
              <a:buNone/>
            </a:pPr>
            <a:r>
              <a:rPr lang="nl-BE" sz="4000" dirty="0">
                <a:solidFill>
                  <a:schemeClr val="tx1"/>
                </a:solidFill>
              </a:rPr>
              <a:t>*: </a:t>
            </a:r>
            <a:r>
              <a:rPr lang="nl-NL" sz="4000" b="0" dirty="0">
                <a:solidFill>
                  <a:schemeClr val="tx1"/>
                </a:solidFill>
              </a:rPr>
              <a:t>In het 5</a:t>
            </a:r>
            <a:r>
              <a:rPr lang="nl-NL" sz="4000" b="0" baseline="30000" dirty="0">
                <a:solidFill>
                  <a:schemeClr val="tx1"/>
                </a:solidFill>
              </a:rPr>
              <a:t>de</a:t>
            </a:r>
            <a:r>
              <a:rPr lang="nl-NL" sz="4000" b="0" dirty="0">
                <a:solidFill>
                  <a:schemeClr val="tx1"/>
                </a:solidFill>
              </a:rPr>
              <a:t> jaar kan je in de loop van het schooljaar van studierichting veranderen: </a:t>
            </a:r>
          </a:p>
          <a:p>
            <a:pPr>
              <a:buFont typeface="Arial" panose="020B0604020202020204" pitchFamily="34" charset="0"/>
              <a:buChar char="•"/>
            </a:pPr>
            <a:r>
              <a:rPr lang="nl-NL" sz="4000" b="0" dirty="0">
                <a:solidFill>
                  <a:schemeClr val="tx1"/>
                </a:solidFill>
              </a:rPr>
              <a:t>van </a:t>
            </a:r>
            <a:r>
              <a:rPr lang="nl-NL" sz="4000" dirty="0">
                <a:solidFill>
                  <a:schemeClr val="tx1"/>
                </a:solidFill>
              </a:rPr>
              <a:t>1 september tot en met 15 oktober</a:t>
            </a:r>
            <a:r>
              <a:rPr lang="nl-NL" sz="4000" b="0" dirty="0">
                <a:solidFill>
                  <a:schemeClr val="tx1"/>
                </a:solidFill>
              </a:rPr>
              <a:t>: zonder bijkomende voorwaarden</a:t>
            </a:r>
          </a:p>
          <a:p>
            <a:pPr>
              <a:buFont typeface="Arial" panose="020B0604020202020204" pitchFamily="34" charset="0"/>
              <a:buChar char="•"/>
            </a:pPr>
            <a:r>
              <a:rPr lang="nl-NL" sz="4000" b="0" dirty="0">
                <a:solidFill>
                  <a:schemeClr val="tx1"/>
                </a:solidFill>
              </a:rPr>
              <a:t>van </a:t>
            </a:r>
            <a:r>
              <a:rPr lang="nl-NL" sz="4000" dirty="0">
                <a:solidFill>
                  <a:schemeClr val="tx1"/>
                </a:solidFill>
              </a:rPr>
              <a:t>16 oktober tot en met 15 januari</a:t>
            </a:r>
            <a:r>
              <a:rPr lang="nl-NL" sz="4000" b="0" dirty="0">
                <a:solidFill>
                  <a:schemeClr val="tx1"/>
                </a:solidFill>
              </a:rPr>
              <a:t>: zonder bijkomende voorwaarden binnen hetzelfde studiedomein of binnen </a:t>
            </a:r>
            <a:r>
              <a:rPr lang="nl-NL" sz="4000" b="0" dirty="0" err="1">
                <a:solidFill>
                  <a:schemeClr val="tx1"/>
                </a:solidFill>
              </a:rPr>
              <a:t>domeinoverschrijdende</a:t>
            </a:r>
            <a:r>
              <a:rPr lang="nl-NL" sz="4000" b="0" dirty="0">
                <a:solidFill>
                  <a:schemeClr val="tx1"/>
                </a:solidFill>
              </a:rPr>
              <a:t> structuuronderdelen.</a:t>
            </a:r>
          </a:p>
          <a:p>
            <a:pPr>
              <a:buFont typeface="Arial" panose="020B0604020202020204" pitchFamily="34" charset="0"/>
              <a:buChar char="•"/>
            </a:pPr>
            <a:r>
              <a:rPr lang="nl-NL" sz="4000" b="0" dirty="0">
                <a:solidFill>
                  <a:schemeClr val="tx1"/>
                </a:solidFill>
              </a:rPr>
              <a:t>in alle andere gevallen is verandering alleen toegestaan op basis van een ernstige medische, psychische, sociale of onderwijskundige reden én op basis van een gunstige beslissing van de klassenraden.  </a:t>
            </a:r>
          </a:p>
          <a:p>
            <a:pPr lvl="1">
              <a:buFont typeface="Wingdings" panose="05000000000000000000" pitchFamily="2" charset="2"/>
              <a:buChar char="§"/>
            </a:pPr>
            <a:endParaRPr lang="nl-BE" dirty="0">
              <a:solidFill>
                <a:schemeClr val="tx1"/>
              </a:solidFill>
            </a:endParaRPr>
          </a:p>
          <a:p>
            <a:pPr marL="571500" lvl="1" indent="0">
              <a:buNone/>
            </a:pPr>
            <a:endParaRPr lang="nl-BE" dirty="0">
              <a:solidFill>
                <a:schemeClr val="tx1"/>
              </a:solidFill>
            </a:endParaRPr>
          </a:p>
          <a:p>
            <a:pPr marL="0" lvl="0" indent="0" algn="l" rtl="0">
              <a:spcBef>
                <a:spcPts val="0"/>
              </a:spcBef>
              <a:spcAft>
                <a:spcPts val="0"/>
              </a:spcAft>
              <a:buClr>
                <a:srgbClr val="E4160A"/>
              </a:buClr>
              <a:buSzPct val="100000"/>
              <a:buNone/>
            </a:pPr>
            <a:br>
              <a:rPr lang="nl-BE" b="0" dirty="0">
                <a:solidFill>
                  <a:schemeClr val="tx1"/>
                </a:solidFill>
              </a:rPr>
            </a:br>
            <a:br>
              <a:rPr lang="nl-BE" b="0" dirty="0">
                <a:solidFill>
                  <a:schemeClr val="tx1"/>
                </a:solidFill>
              </a:rPr>
            </a:br>
            <a:endParaRPr lang="nl-BE" b="0" dirty="0">
              <a:solidFill>
                <a:schemeClr val="tx1"/>
              </a:solidFill>
            </a:endParaRPr>
          </a:p>
          <a:p>
            <a:pPr marL="0" lvl="0" indent="0" algn="l" rtl="0">
              <a:spcBef>
                <a:spcPts val="0"/>
              </a:spcBef>
              <a:spcAft>
                <a:spcPts val="0"/>
              </a:spcAft>
              <a:buClr>
                <a:srgbClr val="E4160A"/>
              </a:buClr>
              <a:buSzPct val="100000"/>
              <a:buNone/>
            </a:pPr>
            <a:br>
              <a:rPr lang="nl-BE" b="0" dirty="0"/>
            </a:br>
            <a:br>
              <a:rPr lang="nl-BE" b="0" dirty="0"/>
            </a:br>
            <a:endParaRPr dirty="0"/>
          </a:p>
          <a:p>
            <a:pPr marL="971550" lvl="2" indent="0" algn="l" rtl="0">
              <a:spcBef>
                <a:spcPts val="336"/>
              </a:spcBef>
              <a:spcAft>
                <a:spcPts val="0"/>
              </a:spcAft>
              <a:buClr>
                <a:srgbClr val="E4160A"/>
              </a:buClr>
              <a:buSzPct val="100000"/>
              <a:buNone/>
            </a:pPr>
            <a:endParaRPr dirty="0"/>
          </a:p>
          <a:p>
            <a:pPr marL="342900" lvl="0" indent="-236220" algn="l" rtl="0">
              <a:spcBef>
                <a:spcPts val="336"/>
              </a:spcBef>
              <a:spcAft>
                <a:spcPts val="0"/>
              </a:spcAft>
              <a:buClr>
                <a:srgbClr val="E4160A"/>
              </a:buClr>
              <a:buSzPct val="100000"/>
              <a:buNone/>
            </a:pPr>
            <a:endParaRPr dirty="0"/>
          </a:p>
        </p:txBody>
      </p:sp>
    </p:spTree>
    <p:extLst>
      <p:ext uri="{BB962C8B-B14F-4D97-AF65-F5344CB8AC3E}">
        <p14:creationId xmlns:p14="http://schemas.microsoft.com/office/powerpoint/2010/main" val="216039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CB54C-BC23-F687-E605-D46FB4BEE567}"/>
              </a:ext>
            </a:extLst>
          </p:cNvPr>
          <p:cNvSpPr>
            <a:spLocks noGrp="1"/>
          </p:cNvSpPr>
          <p:nvPr>
            <p:ph type="title"/>
          </p:nvPr>
        </p:nvSpPr>
        <p:spPr/>
        <p:txBody>
          <a:bodyPr>
            <a:normAutofit/>
          </a:bodyPr>
          <a:lstStyle/>
          <a:p>
            <a:r>
              <a:rPr lang="nl-BE">
                <a:solidFill>
                  <a:srgbClr val="FF0000"/>
                </a:solidFill>
              </a:rPr>
              <a:t>Inzet op optimale leerwinst</a:t>
            </a:r>
          </a:p>
        </p:txBody>
      </p:sp>
      <p:sp>
        <p:nvSpPr>
          <p:cNvPr id="5" name="Tekstvak 4">
            <a:extLst>
              <a:ext uri="{FF2B5EF4-FFF2-40B4-BE49-F238E27FC236}">
                <a16:creationId xmlns:a16="http://schemas.microsoft.com/office/drawing/2014/main" id="{D6389D82-24B4-9CC7-43E7-7EA68B236783}"/>
              </a:ext>
            </a:extLst>
          </p:cNvPr>
          <p:cNvSpPr txBox="1"/>
          <p:nvPr/>
        </p:nvSpPr>
        <p:spPr>
          <a:xfrm>
            <a:off x="336522" y="1417638"/>
            <a:ext cx="8234601" cy="1323439"/>
          </a:xfrm>
          <a:prstGeom prst="rect">
            <a:avLst/>
          </a:prstGeom>
          <a:noFill/>
        </p:spPr>
        <p:txBody>
          <a:bodyPr wrap="square" lIns="91440" tIns="45720" rIns="91440" bIns="45720" rtlCol="0" anchor="t">
            <a:spAutoFit/>
          </a:bodyPr>
          <a:lstStyle/>
          <a:p>
            <a:r>
              <a:rPr lang="nl-NL" sz="2000" dirty="0"/>
              <a:t>  </a:t>
            </a:r>
            <a:br>
              <a:rPr lang="nl-NL" sz="2000" dirty="0"/>
            </a:br>
            <a:r>
              <a:rPr lang="nl-NL" sz="2000" dirty="0"/>
              <a:t>   Dagelijks werk: verdeling van de punten</a:t>
            </a:r>
            <a:br>
              <a:rPr lang="nl-NL" sz="2000" dirty="0"/>
            </a:br>
            <a:br>
              <a:rPr lang="nl-NL" sz="2000" dirty="0"/>
            </a:br>
            <a:r>
              <a:rPr lang="nl-NL" sz="2000" dirty="0"/>
              <a:t> </a:t>
            </a:r>
            <a:endParaRPr lang="nl-BE" dirty="0">
              <a:cs typeface="Arial"/>
            </a:endParaRPr>
          </a:p>
        </p:txBody>
      </p:sp>
      <p:pic>
        <p:nvPicPr>
          <p:cNvPr id="4" name="Tijdelijke aanduiding voor inhoud 3">
            <a:extLst>
              <a:ext uri="{FF2B5EF4-FFF2-40B4-BE49-F238E27FC236}">
                <a16:creationId xmlns:a16="http://schemas.microsoft.com/office/drawing/2014/main" id="{44742710-EF42-9F59-0726-4D4B33333A9A}"/>
              </a:ext>
            </a:extLst>
          </p:cNvPr>
          <p:cNvPicPr>
            <a:picLocks noChangeAspect="1"/>
          </p:cNvPicPr>
          <p:nvPr/>
        </p:nvPicPr>
        <p:blipFill rotWithShape="1">
          <a:blip r:embed="rId3"/>
          <a:srcRect l="15841" t="33824" r="72526" b="53810"/>
          <a:stretch/>
        </p:blipFill>
        <p:spPr bwMode="auto">
          <a:xfrm>
            <a:off x="468975" y="2349796"/>
            <a:ext cx="7969694" cy="2723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693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2673947" y="2644715"/>
            <a:ext cx="6047756" cy="1224502"/>
          </a:xfrm>
          <a:prstGeom prst="rect">
            <a:avLst/>
          </a:prstGeom>
          <a:noFill/>
          <a:ln>
            <a:noFill/>
          </a:ln>
        </p:spPr>
        <p:txBody>
          <a:bodyPr spcFirstLastPara="1" wrap="square" lIns="0" tIns="0" rIns="91425" bIns="45700" anchor="t" anchorCtr="0">
            <a:noAutofit/>
          </a:bodyPr>
          <a:lstStyle/>
          <a:p>
            <a:pPr marL="0" lvl="0" indent="0" algn="ctr" rtl="0">
              <a:lnSpc>
                <a:spcPct val="90000"/>
              </a:lnSpc>
              <a:spcBef>
                <a:spcPts val="0"/>
              </a:spcBef>
              <a:spcAft>
                <a:spcPts val="0"/>
              </a:spcAft>
              <a:buClr>
                <a:schemeClr val="lt1"/>
              </a:buClr>
              <a:buSzPct val="100000"/>
              <a:buFont typeface="Arial"/>
              <a:buNone/>
            </a:pPr>
            <a:r>
              <a:rPr lang="nl-BE" sz="3600" dirty="0"/>
              <a:t>Deel 1: </a:t>
            </a:r>
            <a:br>
              <a:rPr lang="nl-BE" sz="3600" dirty="0"/>
            </a:br>
            <a:r>
              <a:rPr lang="nl-BE" sz="3600" dirty="0"/>
              <a:t>Algemene info en overzicht van mogelijkheden op </a:t>
            </a:r>
            <a:br>
              <a:rPr lang="nl-BE" sz="3600" dirty="0"/>
            </a:br>
            <a:r>
              <a:rPr lang="nl-BE" sz="3600" dirty="0"/>
              <a:t>De Wijnpers</a:t>
            </a:r>
            <a:endParaRPr sz="4400" dirty="0"/>
          </a:p>
        </p:txBody>
      </p:sp>
    </p:spTree>
    <p:extLst>
      <p:ext uri="{BB962C8B-B14F-4D97-AF65-F5344CB8AC3E}">
        <p14:creationId xmlns:p14="http://schemas.microsoft.com/office/powerpoint/2010/main" val="334186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CB54C-BC23-F687-E605-D46FB4BEE567}"/>
              </a:ext>
            </a:extLst>
          </p:cNvPr>
          <p:cNvSpPr>
            <a:spLocks noGrp="1"/>
          </p:cNvSpPr>
          <p:nvPr>
            <p:ph type="title"/>
          </p:nvPr>
        </p:nvSpPr>
        <p:spPr/>
        <p:txBody>
          <a:bodyPr>
            <a:normAutofit/>
          </a:bodyPr>
          <a:lstStyle/>
          <a:p>
            <a:r>
              <a:rPr lang="nl-BE">
                <a:solidFill>
                  <a:srgbClr val="FF0000"/>
                </a:solidFill>
              </a:rPr>
              <a:t>Inzet op optimale leerwinst</a:t>
            </a:r>
          </a:p>
        </p:txBody>
      </p:sp>
      <p:pic>
        <p:nvPicPr>
          <p:cNvPr id="4" name="Tijdelijke aanduiding voor inhoud 3">
            <a:extLst>
              <a:ext uri="{FF2B5EF4-FFF2-40B4-BE49-F238E27FC236}">
                <a16:creationId xmlns:a16="http://schemas.microsoft.com/office/drawing/2014/main" id="{44742710-EF42-9F59-0726-4D4B33333A9A}"/>
              </a:ext>
            </a:extLst>
          </p:cNvPr>
          <p:cNvPicPr>
            <a:picLocks noChangeAspect="1"/>
          </p:cNvPicPr>
          <p:nvPr/>
        </p:nvPicPr>
        <p:blipFill rotWithShape="1">
          <a:blip r:embed="rId3"/>
          <a:srcRect l="15841" t="47320" r="72526" b="40387"/>
          <a:stretch/>
        </p:blipFill>
        <p:spPr bwMode="auto">
          <a:xfrm>
            <a:off x="336522" y="2339163"/>
            <a:ext cx="8384600" cy="2847951"/>
          </a:xfrm>
          <a:prstGeom prst="rect">
            <a:avLst/>
          </a:prstGeom>
          <a:ln>
            <a:noFill/>
          </a:ln>
          <a:extLst>
            <a:ext uri="{53640926-AAD7-44D8-BBD7-CCE9431645EC}">
              <a14:shadowObscured xmlns:a14="http://schemas.microsoft.com/office/drawing/2010/main"/>
            </a:ext>
          </a:extLst>
        </p:spPr>
      </p:pic>
      <p:sp>
        <p:nvSpPr>
          <p:cNvPr id="3" name="Tekstvak 2">
            <a:extLst>
              <a:ext uri="{FF2B5EF4-FFF2-40B4-BE49-F238E27FC236}">
                <a16:creationId xmlns:a16="http://schemas.microsoft.com/office/drawing/2014/main" id="{BC3E2310-3B34-C4A2-F0B6-75E28D768C1C}"/>
              </a:ext>
            </a:extLst>
          </p:cNvPr>
          <p:cNvSpPr txBox="1"/>
          <p:nvPr/>
        </p:nvSpPr>
        <p:spPr>
          <a:xfrm>
            <a:off x="685800" y="1633818"/>
            <a:ext cx="7832912" cy="369332"/>
          </a:xfrm>
          <a:prstGeom prst="rect">
            <a:avLst/>
          </a:prstGeom>
          <a:noFill/>
        </p:spPr>
        <p:txBody>
          <a:bodyPr wrap="square" rtlCol="0">
            <a:spAutoFit/>
          </a:bodyPr>
          <a:lstStyle/>
          <a:p>
            <a:r>
              <a:rPr lang="nl-BE" sz="1800" dirty="0"/>
              <a:t>Te verdelen punten bij examens</a:t>
            </a:r>
          </a:p>
        </p:txBody>
      </p:sp>
    </p:spTree>
    <p:extLst>
      <p:ext uri="{BB962C8B-B14F-4D97-AF65-F5344CB8AC3E}">
        <p14:creationId xmlns:p14="http://schemas.microsoft.com/office/powerpoint/2010/main" val="196533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18560863-C3AD-EBB7-DB37-3924EBDFD0E6}"/>
            </a:ext>
          </a:extLst>
        </p:cNvPr>
        <p:cNvGrpSpPr/>
        <p:nvPr/>
      </p:nvGrpSpPr>
      <p:grpSpPr>
        <a:xfrm>
          <a:off x="0" y="0"/>
          <a:ext cx="0" cy="0"/>
          <a:chOff x="0" y="0"/>
          <a:chExt cx="0" cy="0"/>
        </a:xfrm>
      </p:grpSpPr>
      <p:sp>
        <p:nvSpPr>
          <p:cNvPr id="316" name="Google Shape;316;p23">
            <a:extLst>
              <a:ext uri="{FF2B5EF4-FFF2-40B4-BE49-F238E27FC236}">
                <a16:creationId xmlns:a16="http://schemas.microsoft.com/office/drawing/2014/main" id="{BAEAED82-694E-BAAA-2A8E-6AB451763BC4}"/>
              </a:ext>
            </a:extLst>
          </p:cNvPr>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p>
            <a:r>
              <a:rPr lang="nl-BE"/>
              <a:t>Na de derde graad, hier op school?</a:t>
            </a:r>
            <a:endParaRPr lang="en-US"/>
          </a:p>
        </p:txBody>
      </p:sp>
      <p:pic>
        <p:nvPicPr>
          <p:cNvPr id="2" name="Picture 1" descr="A green rectangular sign with white text&#10;&#10;AI-generated content may be incorrect.">
            <a:extLst>
              <a:ext uri="{FF2B5EF4-FFF2-40B4-BE49-F238E27FC236}">
                <a16:creationId xmlns:a16="http://schemas.microsoft.com/office/drawing/2014/main" id="{90F48B10-7403-A98E-8E32-7E66D7BBBA2C}"/>
              </a:ext>
            </a:extLst>
          </p:cNvPr>
          <p:cNvPicPr>
            <a:picLocks noChangeAspect="1"/>
          </p:cNvPicPr>
          <p:nvPr/>
        </p:nvPicPr>
        <p:blipFill>
          <a:blip r:embed="rId3"/>
          <a:stretch>
            <a:fillRect/>
          </a:stretch>
        </p:blipFill>
        <p:spPr>
          <a:xfrm>
            <a:off x="11487" y="1407777"/>
            <a:ext cx="9144000" cy="1538186"/>
          </a:xfrm>
          <a:prstGeom prst="rect">
            <a:avLst/>
          </a:prstGeom>
        </p:spPr>
      </p:pic>
      <p:sp>
        <p:nvSpPr>
          <p:cNvPr id="7" name="TextBox 6">
            <a:extLst>
              <a:ext uri="{FF2B5EF4-FFF2-40B4-BE49-F238E27FC236}">
                <a16:creationId xmlns:a16="http://schemas.microsoft.com/office/drawing/2014/main" id="{6CED3D2D-71C1-589F-E102-7A5CFC0F8F1D}"/>
              </a:ext>
            </a:extLst>
          </p:cNvPr>
          <p:cNvSpPr txBox="1"/>
          <p:nvPr/>
        </p:nvSpPr>
        <p:spPr>
          <a:xfrm>
            <a:off x="585550" y="2945869"/>
            <a:ext cx="823329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200" b="1" dirty="0">
                <a:solidFill>
                  <a:schemeClr val="tx1"/>
                </a:solidFill>
              </a:rPr>
              <a:t>Vanuit D/A , A =&gt;  Voorbereidend jaar HO:</a:t>
            </a:r>
            <a:r>
              <a:rPr lang="nl-BE" sz="1200" dirty="0">
                <a:solidFill>
                  <a:schemeClr val="tx1"/>
                </a:solidFill>
              </a:rPr>
              <a:t> </a:t>
            </a:r>
            <a:br>
              <a:rPr lang="nl-BE" sz="1200" dirty="0"/>
            </a:br>
            <a:r>
              <a:rPr lang="nl-BE" sz="1200" dirty="0">
                <a:solidFill>
                  <a:schemeClr val="tx1"/>
                </a:solidFill>
              </a:rPr>
              <a:t>Als je nog niet helemaal klaar bent voor HO word je in een 7e jaar op school voorbereid. Deze voorbereiding is goedkoper dan in HO én het kost je geen studiepunten (veilige context). Het betreft hoofdzakelijk algemene vakken Nederlands, Wiskunde, Engels, Natuurwetenschappen aangevuld met enkele uren </a:t>
            </a:r>
            <a:r>
              <a:rPr lang="nl-BE" sz="1200" dirty="0" err="1">
                <a:solidFill>
                  <a:schemeClr val="tx1"/>
                </a:solidFill>
              </a:rPr>
              <a:t>domeinspecifieke</a:t>
            </a:r>
            <a:r>
              <a:rPr lang="nl-BE" sz="1200" dirty="0">
                <a:solidFill>
                  <a:schemeClr val="tx1"/>
                </a:solidFill>
              </a:rPr>
              <a:t> vakken STEM, Kunst en creatie of Land- en tuinbouw.  </a:t>
            </a:r>
            <a:br>
              <a:rPr lang="nl-BE" sz="1200" dirty="0"/>
            </a:br>
            <a:br>
              <a:rPr lang="nl-BE" sz="1200" dirty="0"/>
            </a:br>
            <a:r>
              <a:rPr lang="nl-BE" sz="1200" b="1" dirty="0">
                <a:solidFill>
                  <a:schemeClr val="tx1"/>
                </a:solidFill>
              </a:rPr>
              <a:t>Vanuit D uit alle domeinen</a:t>
            </a:r>
            <a:r>
              <a:rPr lang="nl-BE" sz="1200" dirty="0">
                <a:solidFill>
                  <a:schemeClr val="tx1"/>
                </a:solidFill>
              </a:rPr>
              <a:t> =&gt; </a:t>
            </a:r>
            <a:r>
              <a:rPr lang="nl-BE" sz="1200" b="1" dirty="0">
                <a:solidFill>
                  <a:schemeClr val="tx1"/>
                </a:solidFill>
              </a:rPr>
              <a:t>Bijzondere beeldende vorming</a:t>
            </a:r>
            <a:br>
              <a:rPr lang="nl-BE" sz="1200" b="1" dirty="0"/>
            </a:br>
            <a:r>
              <a:rPr lang="nl-BE" sz="1200" dirty="0">
                <a:solidFill>
                  <a:schemeClr val="tx1"/>
                </a:solidFill>
              </a:rPr>
              <a:t>Om je voor te bereiden op hogere studies in kunstonderwijs. Deze voorbereiding is goedkoper dan in HO én het kost je geen studiepunten (veilige context).</a:t>
            </a:r>
            <a:br>
              <a:rPr lang="nl-BE" sz="1200" b="1" dirty="0"/>
            </a:br>
            <a:br>
              <a:rPr lang="nl-BE" sz="1200" b="1" dirty="0"/>
            </a:br>
            <a:r>
              <a:rPr lang="nl-BE" sz="1200" b="1" dirty="0">
                <a:solidFill>
                  <a:schemeClr val="tx1"/>
                </a:solidFill>
              </a:rPr>
              <a:t>Vanuit A =&gt; 7e jaar Duaal voorbereidend op de arbeidsmarkt</a:t>
            </a:r>
            <a:br>
              <a:rPr lang="nl-BE" sz="1200" b="1" dirty="0"/>
            </a:br>
            <a:r>
              <a:rPr lang="nl-BE" sz="1200" dirty="0">
                <a:solidFill>
                  <a:schemeClr val="tx1"/>
                </a:solidFill>
              </a:rPr>
              <a:t>Je blijft nog even in de veilige context op school, waar je extra certificaten kunt behalen (goedkoper vanuit school, voordeel op de arbeidsmarkt)</a:t>
            </a:r>
            <a:br>
              <a:rPr lang="nl-BE" sz="1200" dirty="0"/>
            </a:br>
            <a:r>
              <a:rPr lang="nl-BE" sz="1200" dirty="0">
                <a:solidFill>
                  <a:schemeClr val="tx1"/>
                </a:solidFill>
              </a:rPr>
              <a:t>Je krijgt de kans om een buitenlandse stage te doen (ultieme kans om dit te doen, een ervaring voor het leven, troef op de arbeidsmarkt)</a:t>
            </a:r>
            <a:br>
              <a:rPr lang="nl-BE" sz="1200" dirty="0"/>
            </a:br>
            <a:r>
              <a:rPr lang="nl-BE" sz="1200" dirty="0">
                <a:solidFill>
                  <a:schemeClr val="tx1"/>
                </a:solidFill>
              </a:rPr>
              <a:t>Je blijft voeling behouden met de werkvloer</a:t>
            </a:r>
            <a:br>
              <a:rPr lang="nl-BE" sz="1200" dirty="0"/>
            </a:br>
            <a:br>
              <a:rPr lang="nl-BE" sz="1200" dirty="0"/>
            </a:br>
            <a:endParaRPr lang="nl-BE" sz="1200" dirty="0"/>
          </a:p>
        </p:txBody>
      </p:sp>
    </p:spTree>
    <p:extLst>
      <p:ext uri="{BB962C8B-B14F-4D97-AF65-F5344CB8AC3E}">
        <p14:creationId xmlns:p14="http://schemas.microsoft.com/office/powerpoint/2010/main" val="407326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6491D-B3C5-2FF8-7C94-3B7785E63EAC}"/>
              </a:ext>
            </a:extLst>
          </p:cNvPr>
          <p:cNvSpPr>
            <a:spLocks noGrp="1"/>
          </p:cNvSpPr>
          <p:nvPr>
            <p:ph type="title"/>
          </p:nvPr>
        </p:nvSpPr>
        <p:spPr/>
        <p:txBody>
          <a:bodyPr/>
          <a:lstStyle/>
          <a:p>
            <a:r>
              <a:rPr lang="nl-BE"/>
              <a:t>Overzicht &amp; alle info 7</a:t>
            </a:r>
            <a:r>
              <a:rPr lang="nl-BE" baseline="30000"/>
              <a:t>e</a:t>
            </a:r>
            <a:r>
              <a:rPr lang="nl-BE"/>
              <a:t> jaren:</a:t>
            </a:r>
          </a:p>
        </p:txBody>
      </p:sp>
      <p:sp>
        <p:nvSpPr>
          <p:cNvPr id="3" name="Tijdelijke aanduiding voor tekst 2">
            <a:extLst>
              <a:ext uri="{FF2B5EF4-FFF2-40B4-BE49-F238E27FC236}">
                <a16:creationId xmlns:a16="http://schemas.microsoft.com/office/drawing/2014/main" id="{6097A2D4-8389-0CE2-72D6-D6CF96698483}"/>
              </a:ext>
            </a:extLst>
          </p:cNvPr>
          <p:cNvSpPr>
            <a:spLocks noGrp="1"/>
          </p:cNvSpPr>
          <p:nvPr>
            <p:ph type="body" idx="1"/>
          </p:nvPr>
        </p:nvSpPr>
        <p:spPr>
          <a:xfrm>
            <a:off x="452064" y="2038119"/>
            <a:ext cx="8119060" cy="3767145"/>
          </a:xfrm>
        </p:spPr>
        <p:txBody>
          <a:bodyPr/>
          <a:lstStyle/>
          <a:p>
            <a:r>
              <a:rPr lang="nl-BE" sz="1600" b="0" dirty="0">
                <a:solidFill>
                  <a:schemeClr val="tx1"/>
                </a:solidFill>
              </a:rPr>
              <a:t>https://www.vlaanderen.be/onderwijs-en-vorming/diplomas-getuigschriften-certificaten-kwalificaties/een-diploma-of-studiebewijs-behalen/diploma-secundair-onderwijs/een-diploma-ander-studiebewijs-en-kwalificaties-behalen-in-het-gewoon-voltijds-secundair-onderwijs/doorstromen-na-je-diploma-van-het-gemoderniseerde-secundair-onderwijs  </a:t>
            </a:r>
          </a:p>
          <a:p>
            <a:endParaRPr lang="nl-BE" dirty="0"/>
          </a:p>
        </p:txBody>
      </p:sp>
    </p:spTree>
    <p:extLst>
      <p:ext uri="{BB962C8B-B14F-4D97-AF65-F5344CB8AC3E}">
        <p14:creationId xmlns:p14="http://schemas.microsoft.com/office/powerpoint/2010/main" val="89523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CB48B-11F1-4A0F-B625-B5C8E6F47ADF}"/>
              </a:ext>
            </a:extLst>
          </p:cNvPr>
          <p:cNvSpPr>
            <a:spLocks noGrp="1"/>
          </p:cNvSpPr>
          <p:nvPr>
            <p:ph type="title"/>
          </p:nvPr>
        </p:nvSpPr>
        <p:spPr/>
        <p:txBody>
          <a:bodyPr/>
          <a:lstStyle/>
          <a:p>
            <a:pPr algn="ctr"/>
            <a:r>
              <a:rPr lang="nl-BE"/>
              <a:t>Studiekeuze doorgeven:</a:t>
            </a:r>
          </a:p>
        </p:txBody>
      </p:sp>
      <p:sp>
        <p:nvSpPr>
          <p:cNvPr id="3" name="Tijdelijke aanduiding voor tekst 2">
            <a:extLst>
              <a:ext uri="{FF2B5EF4-FFF2-40B4-BE49-F238E27FC236}">
                <a16:creationId xmlns:a16="http://schemas.microsoft.com/office/drawing/2014/main" id="{5D04729A-7568-44DA-AD00-30E7F9A084F3}"/>
              </a:ext>
            </a:extLst>
          </p:cNvPr>
          <p:cNvSpPr>
            <a:spLocks noGrp="1"/>
          </p:cNvSpPr>
          <p:nvPr>
            <p:ph type="body" idx="1"/>
          </p:nvPr>
        </p:nvSpPr>
        <p:spPr>
          <a:xfrm>
            <a:off x="339726" y="1621587"/>
            <a:ext cx="8231397" cy="3833869"/>
          </a:xfrm>
        </p:spPr>
        <p:txBody>
          <a:bodyPr>
            <a:normAutofit fontScale="92500" lnSpcReduction="20000"/>
          </a:bodyPr>
          <a:lstStyle/>
          <a:p>
            <a:r>
              <a:rPr lang="nl-BE" b="0" dirty="0">
                <a:solidFill>
                  <a:schemeClr val="tx1"/>
                </a:solidFill>
              </a:rPr>
              <a:t>Uitnodiging voor enquête waarop leerlingen studiekeuze moeten ingeven: </a:t>
            </a:r>
            <a:r>
              <a:rPr lang="nl-BE" b="0">
                <a:solidFill>
                  <a:schemeClr val="tx1"/>
                </a:solidFill>
              </a:rPr>
              <a:t>eind </a:t>
            </a:r>
            <a:r>
              <a:rPr lang="nl-BE" b="0" dirty="0">
                <a:solidFill>
                  <a:schemeClr val="tx1"/>
                </a:solidFill>
              </a:rPr>
              <a:t>maart</a:t>
            </a:r>
            <a:br>
              <a:rPr lang="nl-BE" b="0" dirty="0">
                <a:solidFill>
                  <a:schemeClr val="tx1"/>
                </a:solidFill>
              </a:rPr>
            </a:br>
            <a:endParaRPr lang="nl-BE" b="0" dirty="0">
              <a:solidFill>
                <a:schemeClr val="tx1"/>
              </a:solidFill>
            </a:endParaRPr>
          </a:p>
          <a:p>
            <a:r>
              <a:rPr lang="nl-BE" b="0" dirty="0">
                <a:solidFill>
                  <a:schemeClr val="tx1"/>
                </a:solidFill>
              </a:rPr>
              <a:t>Tip: Zoek online info op, praat met andere leerlingen, vraag advies aan de leerkrachten en de leerlingbegeleiders, denk na over de opties na het secundair….</a:t>
            </a:r>
            <a:br>
              <a:rPr lang="nl-BE" b="0" dirty="0">
                <a:solidFill>
                  <a:schemeClr val="tx1"/>
                </a:solidFill>
              </a:rPr>
            </a:br>
            <a:endParaRPr lang="nl-BE" b="0" dirty="0">
              <a:solidFill>
                <a:schemeClr val="tx1"/>
              </a:solidFill>
            </a:endParaRPr>
          </a:p>
          <a:p>
            <a:r>
              <a:rPr lang="nl-BE" b="0" dirty="0">
                <a:solidFill>
                  <a:schemeClr val="tx1"/>
                </a:solidFill>
              </a:rPr>
              <a:t>Laat je keuze niet bepalen door de keuze van klasgenoten of vrienden, het gaat over JOUW toekomst!</a:t>
            </a:r>
          </a:p>
          <a:p>
            <a:endParaRPr lang="nl-BE" b="0" dirty="0">
              <a:solidFill>
                <a:schemeClr val="tx1"/>
              </a:solidFill>
            </a:endParaRPr>
          </a:p>
          <a:p>
            <a:r>
              <a:rPr lang="nl-BE" b="0" dirty="0">
                <a:solidFill>
                  <a:schemeClr val="tx1"/>
                </a:solidFill>
              </a:rPr>
              <a:t>BELANGRIJK! Bij toekenning attest deze keuze bevestigen of wijzigen </a:t>
            </a:r>
            <a:r>
              <a:rPr lang="nl-BE" dirty="0">
                <a:solidFill>
                  <a:schemeClr val="tx1"/>
                </a:solidFill>
              </a:rPr>
              <a:t>voor 1 juli</a:t>
            </a:r>
          </a:p>
        </p:txBody>
      </p:sp>
    </p:spTree>
    <p:extLst>
      <p:ext uri="{BB962C8B-B14F-4D97-AF65-F5344CB8AC3E}">
        <p14:creationId xmlns:p14="http://schemas.microsoft.com/office/powerpoint/2010/main" val="451842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D8CC6-F336-9725-DCF0-85174AAB5A10}"/>
              </a:ext>
            </a:extLst>
          </p:cNvPr>
          <p:cNvSpPr>
            <a:spLocks noGrp="1"/>
          </p:cNvSpPr>
          <p:nvPr>
            <p:ph type="title"/>
          </p:nvPr>
        </p:nvSpPr>
        <p:spPr/>
        <p:txBody>
          <a:bodyPr>
            <a:normAutofit fontScale="90000"/>
          </a:bodyPr>
          <a:lstStyle/>
          <a:p>
            <a:r>
              <a:rPr lang="nl-BE" dirty="0"/>
              <a:t>Info van de Vlaamse Overheid over  studierichtingen 3</a:t>
            </a:r>
            <a:r>
              <a:rPr lang="nl-BE" baseline="30000" dirty="0"/>
              <a:t>e</a:t>
            </a:r>
            <a:r>
              <a:rPr lang="nl-BE" dirty="0"/>
              <a:t> gr </a:t>
            </a:r>
          </a:p>
        </p:txBody>
      </p:sp>
      <p:sp>
        <p:nvSpPr>
          <p:cNvPr id="4" name="Tekstvak 3">
            <a:extLst>
              <a:ext uri="{FF2B5EF4-FFF2-40B4-BE49-F238E27FC236}">
                <a16:creationId xmlns:a16="http://schemas.microsoft.com/office/drawing/2014/main" id="{310CD010-9351-2FCD-E44D-1E64F2DD9CC9}"/>
              </a:ext>
            </a:extLst>
          </p:cNvPr>
          <p:cNvSpPr txBox="1"/>
          <p:nvPr/>
        </p:nvSpPr>
        <p:spPr>
          <a:xfrm>
            <a:off x="893852" y="2512412"/>
            <a:ext cx="7677271" cy="1077218"/>
          </a:xfrm>
          <a:prstGeom prst="rect">
            <a:avLst/>
          </a:prstGeom>
          <a:noFill/>
        </p:spPr>
        <p:txBody>
          <a:bodyPr wrap="square">
            <a:spAutoFit/>
          </a:bodyPr>
          <a:lstStyle/>
          <a:p>
            <a:r>
              <a:rPr lang="nl-BE" sz="3200" dirty="0"/>
              <a:t> </a:t>
            </a:r>
            <a:r>
              <a:rPr lang="nl-BE" sz="3200" dirty="0">
                <a:hlinkClick r:id="rId2"/>
              </a:rPr>
              <a:t>https://www.opleidingsinhouden-app.onderwijs-apps.vlaanderen.be/</a:t>
            </a:r>
            <a:r>
              <a:rPr lang="nl-BE" sz="3200" dirty="0"/>
              <a:t> </a:t>
            </a:r>
          </a:p>
        </p:txBody>
      </p:sp>
    </p:spTree>
    <p:extLst>
      <p:ext uri="{BB962C8B-B14F-4D97-AF65-F5344CB8AC3E}">
        <p14:creationId xmlns:p14="http://schemas.microsoft.com/office/powerpoint/2010/main" val="410102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persoon, kleding, person&#10;&#10;Door AI gegenereerde inhoud is mogelijk onjuist.">
            <a:extLst>
              <a:ext uri="{FF2B5EF4-FFF2-40B4-BE49-F238E27FC236}">
                <a16:creationId xmlns:a16="http://schemas.microsoft.com/office/drawing/2014/main" id="{57D029E0-143A-6342-31B5-1715D087E5BE}"/>
              </a:ext>
            </a:extLst>
          </p:cNvPr>
          <p:cNvPicPr>
            <a:picLocks noChangeAspect="1"/>
          </p:cNvPicPr>
          <p:nvPr/>
        </p:nvPicPr>
        <p:blipFill>
          <a:blip r:embed="rId3"/>
          <a:stretch>
            <a:fillRect/>
          </a:stretch>
        </p:blipFill>
        <p:spPr>
          <a:xfrm>
            <a:off x="0" y="56340"/>
            <a:ext cx="9144000" cy="6745319"/>
          </a:xfrm>
          <a:prstGeom prst="rect">
            <a:avLst/>
          </a:prstGeom>
        </p:spPr>
      </p:pic>
    </p:spTree>
    <p:extLst>
      <p:ext uri="{BB962C8B-B14F-4D97-AF65-F5344CB8AC3E}">
        <p14:creationId xmlns:p14="http://schemas.microsoft.com/office/powerpoint/2010/main" val="88536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p:cNvSpPr txBox="1">
            <a:spLocks noGrp="1"/>
          </p:cNvSpPr>
          <p:nvPr>
            <p:ph type="ctrTitle"/>
          </p:nvPr>
        </p:nvSpPr>
        <p:spPr>
          <a:xfrm>
            <a:off x="3677401" y="1365132"/>
            <a:ext cx="5720316" cy="760164"/>
          </a:xfrm>
          <a:prstGeom prst="rect">
            <a:avLst/>
          </a:prstGeom>
          <a:noFill/>
          <a:ln>
            <a:noFill/>
          </a:ln>
        </p:spPr>
        <p:txBody>
          <a:bodyPr spcFirstLastPara="1" wrap="square" lIns="0" tIns="0" rIns="91425" bIns="45700" anchor="t" anchorCtr="0">
            <a:normAutofit fontScale="90000"/>
          </a:bodyPr>
          <a:lstStyle/>
          <a:p>
            <a:pPr algn="ctr">
              <a:buSzPct val="100000"/>
            </a:pPr>
            <a:r>
              <a:rPr lang="nl-BE" dirty="0"/>
              <a:t>Vragen?</a:t>
            </a:r>
            <a:br>
              <a:rPr lang="nl-BE" dirty="0"/>
            </a:b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ekstvak 1">
            <a:extLst>
              <a:ext uri="{FF2B5EF4-FFF2-40B4-BE49-F238E27FC236}">
                <a16:creationId xmlns:a16="http://schemas.microsoft.com/office/drawing/2014/main" id="{46D68C40-2900-4062-D6B8-4A9BA938E4A2}"/>
              </a:ext>
            </a:extLst>
          </p:cNvPr>
          <p:cNvSpPr txBox="1"/>
          <p:nvPr/>
        </p:nvSpPr>
        <p:spPr>
          <a:xfrm>
            <a:off x="4157330" y="967563"/>
            <a:ext cx="4433777" cy="1446550"/>
          </a:xfrm>
          <a:prstGeom prst="rect">
            <a:avLst/>
          </a:prstGeom>
          <a:noFill/>
        </p:spPr>
        <p:txBody>
          <a:bodyPr wrap="square" rtlCol="0">
            <a:spAutoFit/>
          </a:bodyPr>
          <a:lstStyle/>
          <a:p>
            <a:r>
              <a:rPr lang="nl-BE" sz="4400">
                <a:solidFill>
                  <a:schemeClr val="bg1"/>
                </a:solidFill>
              </a:rPr>
              <a:t>Dankjewel voor jullie aandacht!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3619939-0871-EFB0-03AC-E0AFFEF80AEB}"/>
              </a:ext>
            </a:extLst>
          </p:cNvPr>
          <p:cNvSpPr txBox="1"/>
          <p:nvPr/>
        </p:nvSpPr>
        <p:spPr>
          <a:xfrm>
            <a:off x="1865848" y="3118295"/>
            <a:ext cx="8661679" cy="1200329"/>
          </a:xfrm>
          <a:prstGeom prst="rect">
            <a:avLst/>
          </a:prstGeom>
          <a:noFill/>
        </p:spPr>
        <p:txBody>
          <a:bodyPr wrap="square">
            <a:spAutoFit/>
          </a:bodyPr>
          <a:lstStyle/>
          <a:p>
            <a:r>
              <a:rPr kumimoji="0" lang="nl-BE" sz="3600" b="1" i="0" u="none" strike="noStrike" kern="1200" cap="none" spc="0" normalizeH="0" baseline="0" noProof="0" dirty="0">
                <a:ln>
                  <a:noFill/>
                </a:ln>
                <a:solidFill>
                  <a:prstClr val="white"/>
                </a:solidFill>
                <a:effectLst/>
                <a:uLnTx/>
                <a:uFillTx/>
                <a:latin typeface="Arial"/>
                <a:ea typeface="+mj-ea"/>
                <a:cs typeface="Arial"/>
              </a:rPr>
              <a:t>“Samen groeien in een warme, duurzame, inspirerende school”</a:t>
            </a:r>
            <a:endParaRPr lang="nl-BE" dirty="0"/>
          </a:p>
        </p:txBody>
      </p:sp>
    </p:spTree>
    <p:extLst>
      <p:ext uri="{BB962C8B-B14F-4D97-AF65-F5344CB8AC3E}">
        <p14:creationId xmlns:p14="http://schemas.microsoft.com/office/powerpoint/2010/main" val="358546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D3297-AAF3-5F8A-A3A1-05B31F7F7635}"/>
              </a:ext>
            </a:extLst>
          </p:cNvPr>
          <p:cNvSpPr>
            <a:spLocks noGrp="1"/>
          </p:cNvSpPr>
          <p:nvPr>
            <p:ph type="title"/>
          </p:nvPr>
        </p:nvSpPr>
        <p:spPr/>
        <p:txBody>
          <a:bodyPr>
            <a:normAutofit fontScale="90000"/>
          </a:bodyPr>
          <a:lstStyle/>
          <a:p>
            <a:r>
              <a:rPr lang="nl-BE" dirty="0"/>
              <a:t>Onze slogan: niet enkel mooi op papier</a:t>
            </a:r>
          </a:p>
        </p:txBody>
      </p:sp>
      <p:sp>
        <p:nvSpPr>
          <p:cNvPr id="3" name="Tijdelijke aanduiding voor tekst 2">
            <a:extLst>
              <a:ext uri="{FF2B5EF4-FFF2-40B4-BE49-F238E27FC236}">
                <a16:creationId xmlns:a16="http://schemas.microsoft.com/office/drawing/2014/main" id="{5FCD026B-8FA9-B722-FFDC-03DCDC8B2FAF}"/>
              </a:ext>
            </a:extLst>
          </p:cNvPr>
          <p:cNvSpPr>
            <a:spLocks noGrp="1"/>
          </p:cNvSpPr>
          <p:nvPr>
            <p:ph type="body" idx="1"/>
          </p:nvPr>
        </p:nvSpPr>
        <p:spPr>
          <a:xfrm>
            <a:off x="594741" y="1947683"/>
            <a:ext cx="8187518" cy="3767145"/>
          </a:xfrm>
        </p:spPr>
        <p:txBody>
          <a:bodyPr>
            <a:normAutofit lnSpcReduction="10000"/>
          </a:bodyPr>
          <a:lstStyle/>
          <a:p>
            <a:pPr marL="0" indent="0">
              <a:spcBef>
                <a:spcPts val="0"/>
              </a:spcBef>
              <a:buNone/>
            </a:pPr>
            <a:r>
              <a:rPr lang="nl-BE" sz="3200" dirty="0">
                <a:solidFill>
                  <a:srgbClr val="000000"/>
                </a:solidFill>
              </a:rPr>
              <a:t>Samen </a:t>
            </a:r>
            <a:r>
              <a:rPr lang="nl-BE" sz="3200" b="0" dirty="0">
                <a:solidFill>
                  <a:srgbClr val="000000"/>
                </a:solidFill>
              </a:rPr>
              <a:t>= </a:t>
            </a:r>
            <a:r>
              <a:rPr lang="nl-BE" b="0" dirty="0">
                <a:solidFill>
                  <a:srgbClr val="000000"/>
                </a:solidFill>
              </a:rPr>
              <a:t>Goed </a:t>
            </a:r>
            <a:r>
              <a:rPr lang="nl-BE" dirty="0">
                <a:solidFill>
                  <a:srgbClr val="000000"/>
                </a:solidFill>
              </a:rPr>
              <a:t>samenwerken</a:t>
            </a:r>
            <a:r>
              <a:rPr lang="nl-BE" b="0" dirty="0">
                <a:solidFill>
                  <a:srgbClr val="000000"/>
                </a:solidFill>
              </a:rPr>
              <a:t> met andere leerlingen, leerkrachten, ouders, (buitenlandse) partners (VERBONDENHEID)</a:t>
            </a:r>
            <a:br>
              <a:rPr lang="nl-BE" b="0" dirty="0">
                <a:solidFill>
                  <a:srgbClr val="000000"/>
                </a:solidFill>
              </a:rPr>
            </a:br>
            <a:endParaRPr lang="nl-BE" b="0" dirty="0">
              <a:solidFill>
                <a:srgbClr val="000000"/>
              </a:solidFill>
            </a:endParaRPr>
          </a:p>
          <a:p>
            <a:pPr marL="0" indent="0">
              <a:spcBef>
                <a:spcPts val="0"/>
              </a:spcBef>
              <a:buNone/>
            </a:pPr>
            <a:r>
              <a:rPr lang="nl-BE" sz="3200" dirty="0">
                <a:solidFill>
                  <a:srgbClr val="000000"/>
                </a:solidFill>
              </a:rPr>
              <a:t>Groeien</a:t>
            </a:r>
            <a:r>
              <a:rPr lang="nl-BE" sz="3200" b="0" dirty="0">
                <a:solidFill>
                  <a:srgbClr val="000000"/>
                </a:solidFill>
              </a:rPr>
              <a:t> = </a:t>
            </a:r>
            <a:r>
              <a:rPr lang="nl-BE" b="0" dirty="0">
                <a:solidFill>
                  <a:srgbClr val="000000"/>
                </a:solidFill>
              </a:rPr>
              <a:t>Actief </a:t>
            </a:r>
            <a:r>
              <a:rPr lang="nl-BE" dirty="0">
                <a:solidFill>
                  <a:srgbClr val="000000"/>
                </a:solidFill>
              </a:rPr>
              <a:t>meewerken</a:t>
            </a:r>
            <a:r>
              <a:rPr lang="nl-BE" b="0" dirty="0">
                <a:solidFill>
                  <a:srgbClr val="000000"/>
                </a:solidFill>
              </a:rPr>
              <a:t> tijdens de lessen en ook thuis werken voor school; volhouden en doorzetten ook als het moeilijk is; niet “ik kan het niet” maar wel “ik kan het nóg niet, maar ik doe mijn best om het wel </a:t>
            </a:r>
            <a:r>
              <a:rPr lang="nl-BE" b="0">
                <a:solidFill>
                  <a:srgbClr val="000000"/>
                </a:solidFill>
              </a:rPr>
              <a:t>te kunnen”; </a:t>
            </a:r>
            <a:r>
              <a:rPr lang="nl-BE" b="0" dirty="0">
                <a:solidFill>
                  <a:srgbClr val="000000"/>
                </a:solidFill>
              </a:rPr>
              <a:t>willen bijleren en vaardigheden en attitudes verwerven</a:t>
            </a:r>
            <a:br>
              <a:rPr lang="nl-BE" b="0" dirty="0">
                <a:solidFill>
                  <a:srgbClr val="000000"/>
                </a:solidFill>
              </a:rPr>
            </a:br>
            <a:r>
              <a:rPr lang="nl-BE" b="0" dirty="0">
                <a:solidFill>
                  <a:srgbClr val="000000"/>
                </a:solidFill>
              </a:rPr>
              <a:t>(COMPETENTIE &amp; AUTONOMIE)</a:t>
            </a:r>
          </a:p>
          <a:p>
            <a:endParaRPr lang="nl-BE" dirty="0"/>
          </a:p>
        </p:txBody>
      </p:sp>
      <p:pic>
        <p:nvPicPr>
          <p:cNvPr id="4" name="Afbeelding 3">
            <a:extLst>
              <a:ext uri="{FF2B5EF4-FFF2-40B4-BE49-F238E27FC236}">
                <a16:creationId xmlns:a16="http://schemas.microsoft.com/office/drawing/2014/main" id="{946E174E-49FD-BF97-4007-C73E7D1764BD}"/>
              </a:ext>
            </a:extLst>
          </p:cNvPr>
          <p:cNvPicPr>
            <a:picLocks noChangeAspect="1"/>
          </p:cNvPicPr>
          <p:nvPr/>
        </p:nvPicPr>
        <p:blipFill>
          <a:blip r:embed="rId2"/>
          <a:stretch>
            <a:fillRect/>
          </a:stretch>
        </p:blipFill>
        <p:spPr>
          <a:xfrm>
            <a:off x="7229749" y="2476840"/>
            <a:ext cx="914479" cy="914479"/>
          </a:xfrm>
          <a:prstGeom prst="rect">
            <a:avLst/>
          </a:prstGeom>
        </p:spPr>
      </p:pic>
      <p:pic>
        <p:nvPicPr>
          <p:cNvPr id="5" name="Afbeelding 4">
            <a:extLst>
              <a:ext uri="{FF2B5EF4-FFF2-40B4-BE49-F238E27FC236}">
                <a16:creationId xmlns:a16="http://schemas.microsoft.com/office/drawing/2014/main" id="{5DC72230-B7AD-CB43-C5C6-5211F85C956B}"/>
              </a:ext>
            </a:extLst>
          </p:cNvPr>
          <p:cNvPicPr>
            <a:picLocks noChangeAspect="1"/>
          </p:cNvPicPr>
          <p:nvPr/>
        </p:nvPicPr>
        <p:blipFill>
          <a:blip r:embed="rId3"/>
          <a:stretch>
            <a:fillRect/>
          </a:stretch>
        </p:blipFill>
        <p:spPr>
          <a:xfrm>
            <a:off x="7229749" y="4800349"/>
            <a:ext cx="914479" cy="914479"/>
          </a:xfrm>
          <a:prstGeom prst="rect">
            <a:avLst/>
          </a:prstGeom>
        </p:spPr>
      </p:pic>
    </p:spTree>
    <p:extLst>
      <p:ext uri="{BB962C8B-B14F-4D97-AF65-F5344CB8AC3E}">
        <p14:creationId xmlns:p14="http://schemas.microsoft.com/office/powerpoint/2010/main" val="360527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2BBC919-6440-BC12-156B-F2A65939D8A0}"/>
              </a:ext>
            </a:extLst>
          </p:cNvPr>
          <p:cNvSpPr>
            <a:spLocks noGrp="1"/>
          </p:cNvSpPr>
          <p:nvPr>
            <p:ph type="body" idx="1"/>
          </p:nvPr>
        </p:nvSpPr>
        <p:spPr>
          <a:xfrm>
            <a:off x="532623" y="1721556"/>
            <a:ext cx="8078754" cy="3767145"/>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prstClr val="black"/>
                </a:solidFill>
                <a:effectLst/>
                <a:uLnTx/>
                <a:uFillTx/>
                <a:latin typeface="Arial"/>
                <a:ea typeface="+mn-ea"/>
                <a:cs typeface="+mn-cs"/>
              </a:rPr>
              <a:t>Warm</a:t>
            </a:r>
            <a:r>
              <a:rPr kumimoji="0" lang="nl-BE" sz="3200" b="0" i="0" u="none" strike="noStrike" kern="1200" cap="none" spc="0" normalizeH="0" baseline="0" noProof="0" dirty="0">
                <a:ln>
                  <a:noFill/>
                </a:ln>
                <a:solidFill>
                  <a:prstClr val="black"/>
                </a:solidFill>
                <a:effectLst/>
                <a:uLnTx/>
                <a:uFillTx/>
                <a:latin typeface="Arial"/>
                <a:ea typeface="+mn-ea"/>
                <a:cs typeface="+mn-cs"/>
              </a:rPr>
              <a:t>= </a:t>
            </a:r>
            <a:r>
              <a:rPr kumimoji="0" lang="nl-BE" sz="2400" b="0" i="0" u="none" strike="noStrike" kern="1200" cap="none" spc="0" normalizeH="0" baseline="0" noProof="0" dirty="0">
                <a:ln>
                  <a:noFill/>
                </a:ln>
                <a:solidFill>
                  <a:prstClr val="black"/>
                </a:solidFill>
                <a:effectLst/>
                <a:uLnTx/>
                <a:uFillTx/>
                <a:latin typeface="Arial"/>
                <a:ea typeface="+mn-ea"/>
                <a:cs typeface="+mn-cs"/>
              </a:rPr>
              <a:t>Elkaar helpen, vriendelijk zijn, niet roddelen of pesten, anderen aanvaarden zoals ze zijn, zoeken naar oplossingen </a:t>
            </a:r>
            <a:br>
              <a:rPr kumimoji="0" lang="nl-BE" sz="2400" b="0" i="0" u="none" strike="noStrike" kern="1200" cap="none" spc="0" normalizeH="0" baseline="0" noProof="0" dirty="0">
                <a:ln>
                  <a:noFill/>
                </a:ln>
                <a:solidFill>
                  <a:prstClr val="black"/>
                </a:solidFill>
                <a:effectLst/>
                <a:uLnTx/>
                <a:uFillTx/>
                <a:latin typeface="Arial"/>
                <a:ea typeface="+mn-ea"/>
                <a:cs typeface="+mn-cs"/>
              </a:rPr>
            </a:br>
            <a:endParaRPr kumimoji="0" lang="nl-BE"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prstClr val="black"/>
                </a:solidFill>
                <a:effectLst/>
                <a:uLnTx/>
                <a:uFillTx/>
                <a:latin typeface="Arial"/>
                <a:ea typeface="+mn-ea"/>
                <a:cs typeface="+mn-cs"/>
              </a:rPr>
              <a:t>Inspirerend</a:t>
            </a:r>
            <a:r>
              <a:rPr kumimoji="0" lang="nl-BE" sz="3200" b="0" i="0" u="none" strike="noStrike" kern="1200" cap="none" spc="0" normalizeH="0" baseline="0" noProof="0" dirty="0">
                <a:ln>
                  <a:noFill/>
                </a:ln>
                <a:solidFill>
                  <a:prstClr val="black"/>
                </a:solidFill>
                <a:effectLst/>
                <a:uLnTx/>
                <a:uFillTx/>
                <a:latin typeface="Arial"/>
                <a:ea typeface="+mn-ea"/>
                <a:cs typeface="+mn-cs"/>
              </a:rPr>
              <a:t> = </a:t>
            </a:r>
            <a:r>
              <a:rPr kumimoji="0" lang="nl-BE" sz="2400" b="0" i="0" u="none" strike="noStrike" kern="1200" cap="none" spc="0" normalizeH="0" baseline="0" noProof="0" dirty="0">
                <a:ln>
                  <a:noFill/>
                </a:ln>
                <a:solidFill>
                  <a:prstClr val="black"/>
                </a:solidFill>
                <a:effectLst/>
                <a:uLnTx/>
                <a:uFillTx/>
                <a:latin typeface="Arial"/>
                <a:ea typeface="+mn-ea"/>
                <a:cs typeface="+mn-cs"/>
              </a:rPr>
              <a:t>een voorbeeld zijn voor de anderen door te laten zien hoe het wél kan</a:t>
            </a:r>
            <a:br>
              <a:rPr kumimoji="0" lang="nl-BE" sz="2400" b="0" i="0" u="none" strike="noStrike" kern="1200" cap="none" spc="0" normalizeH="0" baseline="0" noProof="0" dirty="0">
                <a:ln>
                  <a:noFill/>
                </a:ln>
                <a:solidFill>
                  <a:prstClr val="black"/>
                </a:solidFill>
                <a:effectLst/>
                <a:uLnTx/>
                <a:uFillTx/>
                <a:latin typeface="Arial"/>
                <a:ea typeface="+mn-ea"/>
                <a:cs typeface="+mn-cs"/>
              </a:rPr>
            </a:br>
            <a:endParaRPr kumimoji="0" lang="nl-BE"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prstClr val="black"/>
                </a:solidFill>
                <a:effectLst/>
                <a:uLnTx/>
                <a:uFillTx/>
                <a:latin typeface="Arial"/>
                <a:ea typeface="+mn-ea"/>
                <a:cs typeface="+mn-cs"/>
              </a:rPr>
              <a:t>Duurzaam</a:t>
            </a:r>
            <a:r>
              <a:rPr kumimoji="0" lang="nl-BE" sz="3200" b="0" i="0" u="none" strike="noStrike" kern="1200" cap="none" spc="0" normalizeH="0" baseline="0" noProof="0" dirty="0">
                <a:ln>
                  <a:noFill/>
                </a:ln>
                <a:solidFill>
                  <a:prstClr val="black"/>
                </a:solidFill>
                <a:effectLst/>
                <a:uLnTx/>
                <a:uFillTx/>
                <a:latin typeface="Arial"/>
                <a:ea typeface="+mn-ea"/>
                <a:cs typeface="+mn-cs"/>
              </a:rPr>
              <a:t> = </a:t>
            </a:r>
            <a:r>
              <a:rPr kumimoji="0" lang="nl-BE" sz="2400" b="0" i="0" u="none" strike="noStrike" kern="1200" cap="none" spc="0" normalizeH="0" baseline="0" noProof="0" dirty="0">
                <a:ln>
                  <a:noFill/>
                </a:ln>
                <a:solidFill>
                  <a:prstClr val="black"/>
                </a:solidFill>
                <a:effectLst/>
                <a:uLnTx/>
                <a:uFillTx/>
                <a:latin typeface="Arial"/>
                <a:ea typeface="+mn-ea"/>
                <a:cs typeface="+mn-cs"/>
              </a:rPr>
              <a:t>goed voor het milieu, goed voor de mens </a:t>
            </a:r>
            <a:endParaRPr kumimoji="0" lang="nl-BE" sz="2400" b="0" i="0" u="none" strike="noStrike" kern="1200" cap="none" spc="0" normalizeH="0" baseline="0" noProof="0" dirty="0">
              <a:ln>
                <a:noFill/>
              </a:ln>
              <a:solidFill>
                <a:prstClr val="black"/>
              </a:solidFill>
              <a:effectLst/>
              <a:uLnTx/>
              <a:uFillTx/>
              <a:latin typeface="Arial"/>
              <a:ea typeface="+mn-ea"/>
              <a:cs typeface="Arial"/>
            </a:endParaRPr>
          </a:p>
          <a:p>
            <a:endParaRPr lang="nl-BE" dirty="0"/>
          </a:p>
        </p:txBody>
      </p:sp>
      <p:pic>
        <p:nvPicPr>
          <p:cNvPr id="4" name="Afbeelding 3">
            <a:extLst>
              <a:ext uri="{FF2B5EF4-FFF2-40B4-BE49-F238E27FC236}">
                <a16:creationId xmlns:a16="http://schemas.microsoft.com/office/drawing/2014/main" id="{8A95204B-E409-6DB0-6BBA-5DB1E3063C95}"/>
              </a:ext>
            </a:extLst>
          </p:cNvPr>
          <p:cNvPicPr>
            <a:picLocks noChangeAspect="1"/>
          </p:cNvPicPr>
          <p:nvPr/>
        </p:nvPicPr>
        <p:blipFill>
          <a:blip r:embed="rId2"/>
          <a:stretch>
            <a:fillRect/>
          </a:stretch>
        </p:blipFill>
        <p:spPr>
          <a:xfrm>
            <a:off x="7983435" y="2033469"/>
            <a:ext cx="627942" cy="621846"/>
          </a:xfrm>
          <a:prstGeom prst="rect">
            <a:avLst/>
          </a:prstGeom>
        </p:spPr>
      </p:pic>
      <p:pic>
        <p:nvPicPr>
          <p:cNvPr id="5" name="Afbeelding 4">
            <a:extLst>
              <a:ext uri="{FF2B5EF4-FFF2-40B4-BE49-F238E27FC236}">
                <a16:creationId xmlns:a16="http://schemas.microsoft.com/office/drawing/2014/main" id="{6510B760-31C3-B967-F6A1-4635777F7A7B}"/>
              </a:ext>
            </a:extLst>
          </p:cNvPr>
          <p:cNvPicPr>
            <a:picLocks noChangeAspect="1"/>
          </p:cNvPicPr>
          <p:nvPr/>
        </p:nvPicPr>
        <p:blipFill>
          <a:blip r:embed="rId3"/>
          <a:stretch>
            <a:fillRect/>
          </a:stretch>
        </p:blipFill>
        <p:spPr>
          <a:xfrm>
            <a:off x="7872845" y="5348025"/>
            <a:ext cx="683088" cy="683088"/>
          </a:xfrm>
          <a:prstGeom prst="rect">
            <a:avLst/>
          </a:prstGeom>
        </p:spPr>
      </p:pic>
      <p:pic>
        <p:nvPicPr>
          <p:cNvPr id="6" name="Afbeelding 5">
            <a:extLst>
              <a:ext uri="{FF2B5EF4-FFF2-40B4-BE49-F238E27FC236}">
                <a16:creationId xmlns:a16="http://schemas.microsoft.com/office/drawing/2014/main" id="{1E83C058-9A80-E877-0757-C26182FE29E0}"/>
              </a:ext>
            </a:extLst>
          </p:cNvPr>
          <p:cNvPicPr>
            <a:picLocks noChangeAspect="1"/>
          </p:cNvPicPr>
          <p:nvPr/>
        </p:nvPicPr>
        <p:blipFill>
          <a:blip r:embed="rId4"/>
          <a:stretch>
            <a:fillRect/>
          </a:stretch>
        </p:blipFill>
        <p:spPr>
          <a:xfrm>
            <a:off x="7845150" y="3589074"/>
            <a:ext cx="766227" cy="766227"/>
          </a:xfrm>
          <a:prstGeom prst="rect">
            <a:avLst/>
          </a:prstGeom>
        </p:spPr>
      </p:pic>
    </p:spTree>
    <p:extLst>
      <p:ext uri="{BB962C8B-B14F-4D97-AF65-F5344CB8AC3E}">
        <p14:creationId xmlns:p14="http://schemas.microsoft.com/office/powerpoint/2010/main" val="98827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1619672" y="836712"/>
            <a:ext cx="6951451" cy="580926"/>
          </a:xfrm>
          <a:prstGeom prst="rect">
            <a:avLst/>
          </a:prstGeom>
          <a:noFill/>
          <a:ln>
            <a:noFill/>
          </a:ln>
        </p:spPr>
        <p:txBody>
          <a:bodyPr spcFirstLastPara="1" wrap="square" lIns="0" tIns="0" rIns="91425" bIns="45700" anchor="t" anchorCtr="0">
            <a:normAutofit/>
          </a:bodyPr>
          <a:lstStyle/>
          <a:p>
            <a:pPr marL="0" lvl="0" indent="0" algn="l" rtl="0">
              <a:spcBef>
                <a:spcPts val="0"/>
              </a:spcBef>
              <a:spcAft>
                <a:spcPts val="0"/>
              </a:spcAft>
              <a:buClr>
                <a:srgbClr val="E4160A"/>
              </a:buClr>
              <a:buSzPts val="3200"/>
              <a:buFont typeface="Arial"/>
              <a:buNone/>
            </a:pPr>
            <a:r>
              <a:rPr lang="nl-BE" dirty="0"/>
              <a:t>3 Studiedomeinen op De Wijnpers</a:t>
            </a:r>
            <a:endParaRPr dirty="0"/>
          </a:p>
        </p:txBody>
      </p:sp>
      <p:sp>
        <p:nvSpPr>
          <p:cNvPr id="59" name="Google Shape;59;p2"/>
          <p:cNvSpPr txBox="1">
            <a:spLocks noGrp="1"/>
          </p:cNvSpPr>
          <p:nvPr>
            <p:ph type="body" idx="1"/>
          </p:nvPr>
        </p:nvSpPr>
        <p:spPr>
          <a:xfrm>
            <a:off x="1619672" y="2038119"/>
            <a:ext cx="6951451" cy="3767145"/>
          </a:xfrm>
          <a:prstGeom prst="rect">
            <a:avLst/>
          </a:prstGeom>
          <a:noFill/>
          <a:ln>
            <a:noFill/>
          </a:ln>
        </p:spPr>
        <p:txBody>
          <a:bodyPr spcFirstLastPara="1" wrap="square" lIns="0" tIns="45700" rIns="91425" bIns="45700" anchor="t" anchorCtr="0">
            <a:normAutofit/>
          </a:bodyPr>
          <a:lstStyle/>
          <a:p>
            <a:pPr marL="342900" lvl="0" indent="-342900" algn="l" rtl="0">
              <a:spcBef>
                <a:spcPts val="0"/>
              </a:spcBef>
              <a:spcAft>
                <a:spcPts val="0"/>
              </a:spcAft>
              <a:buClr>
                <a:srgbClr val="E4160A"/>
              </a:buClr>
              <a:buSzPts val="2400"/>
              <a:buChar char="▪"/>
            </a:pPr>
            <a:r>
              <a:rPr lang="nl-BE"/>
              <a:t>STEM </a:t>
            </a:r>
            <a:endParaRPr/>
          </a:p>
          <a:p>
            <a:pPr marL="342900" lvl="0" indent="-190500" algn="l" rtl="0">
              <a:spcBef>
                <a:spcPts val="480"/>
              </a:spcBef>
              <a:spcAft>
                <a:spcPts val="0"/>
              </a:spcAft>
              <a:buClr>
                <a:srgbClr val="E4160A"/>
              </a:buClr>
              <a:buSzPts val="2400"/>
              <a:buNone/>
            </a:pPr>
            <a:endParaRPr/>
          </a:p>
          <a:p>
            <a:pPr marL="0" lvl="0" indent="0" algn="l" rtl="0">
              <a:spcBef>
                <a:spcPts val="480"/>
              </a:spcBef>
              <a:spcAft>
                <a:spcPts val="0"/>
              </a:spcAft>
              <a:buClr>
                <a:srgbClr val="E4160A"/>
              </a:buClr>
              <a:buSzPts val="2400"/>
              <a:buNone/>
            </a:pPr>
            <a:endParaRPr/>
          </a:p>
          <a:p>
            <a:pPr marL="342900" lvl="0" indent="-342900" algn="l" rtl="0">
              <a:spcBef>
                <a:spcPts val="480"/>
              </a:spcBef>
              <a:spcAft>
                <a:spcPts val="0"/>
              </a:spcAft>
              <a:buClr>
                <a:srgbClr val="E4160A"/>
              </a:buClr>
              <a:buSzPts val="2400"/>
              <a:buChar char="▪"/>
            </a:pPr>
            <a:r>
              <a:rPr lang="nl-BE"/>
              <a:t>LAND- EN TUINBOUW</a:t>
            </a:r>
            <a:endParaRPr/>
          </a:p>
          <a:p>
            <a:pPr marL="342900" lvl="0" indent="-190500" algn="l" rtl="0">
              <a:spcBef>
                <a:spcPts val="480"/>
              </a:spcBef>
              <a:spcAft>
                <a:spcPts val="0"/>
              </a:spcAft>
              <a:buClr>
                <a:srgbClr val="E4160A"/>
              </a:buClr>
              <a:buSzPts val="2400"/>
              <a:buNone/>
            </a:pPr>
            <a:endParaRPr/>
          </a:p>
          <a:p>
            <a:pPr marL="342900" lvl="0" indent="-190500" algn="l" rtl="0">
              <a:spcBef>
                <a:spcPts val="480"/>
              </a:spcBef>
              <a:spcAft>
                <a:spcPts val="0"/>
              </a:spcAft>
              <a:buClr>
                <a:srgbClr val="E4160A"/>
              </a:buClr>
              <a:buSzPts val="2400"/>
              <a:buNone/>
            </a:pPr>
            <a:endParaRPr/>
          </a:p>
          <a:p>
            <a:pPr marL="342900" lvl="0" indent="-342900" algn="l" rtl="0">
              <a:spcBef>
                <a:spcPts val="480"/>
              </a:spcBef>
              <a:spcAft>
                <a:spcPts val="0"/>
              </a:spcAft>
              <a:buClr>
                <a:srgbClr val="E4160A"/>
              </a:buClr>
              <a:buSzPts val="2400"/>
              <a:buChar char="▪"/>
            </a:pPr>
            <a:r>
              <a:rPr lang="nl-BE"/>
              <a:t>KUNST EN CREATIE</a:t>
            </a:r>
            <a:endParaRPr/>
          </a:p>
        </p:txBody>
      </p:sp>
      <p:sp>
        <p:nvSpPr>
          <p:cNvPr id="60" name="Google Shape;60;p2"/>
          <p:cNvSpPr txBox="1"/>
          <p:nvPr/>
        </p:nvSpPr>
        <p:spPr>
          <a:xfrm>
            <a:off x="3200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 name="Google Shape;61;p2"/>
          <p:cNvSpPr txBox="1"/>
          <p:nvPr/>
        </p:nvSpPr>
        <p:spPr>
          <a:xfrm>
            <a:off x="3200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62" name="Google Shape;62;p2" descr="STEM af op de toekomst - Vlaams Ministerie van Onderwijs en Vorming"/>
          <p:cNvPicPr preferRelativeResize="0"/>
          <p:nvPr/>
        </p:nvPicPr>
        <p:blipFill rotWithShape="1">
          <a:blip r:embed="rId3">
            <a:alphaModFix/>
          </a:blip>
          <a:srcRect/>
          <a:stretch/>
        </p:blipFill>
        <p:spPr>
          <a:xfrm>
            <a:off x="3200400" y="1595530"/>
            <a:ext cx="1972813" cy="1023730"/>
          </a:xfrm>
          <a:prstGeom prst="rect">
            <a:avLst/>
          </a:prstGeom>
          <a:noFill/>
          <a:ln>
            <a:noFill/>
          </a:ln>
        </p:spPr>
      </p:pic>
      <p:pic>
        <p:nvPicPr>
          <p:cNvPr id="63" name="Google Shape;63;p2" descr="Tuinbouw – nefertiti"/>
          <p:cNvPicPr preferRelativeResize="0"/>
          <p:nvPr/>
        </p:nvPicPr>
        <p:blipFill rotWithShape="1">
          <a:blip r:embed="rId4">
            <a:alphaModFix/>
          </a:blip>
          <a:srcRect/>
          <a:stretch/>
        </p:blipFill>
        <p:spPr>
          <a:xfrm>
            <a:off x="5943600" y="3004424"/>
            <a:ext cx="1149983" cy="1130616"/>
          </a:xfrm>
          <a:prstGeom prst="rect">
            <a:avLst/>
          </a:prstGeom>
          <a:noFill/>
          <a:ln>
            <a:noFill/>
          </a:ln>
        </p:spPr>
      </p:pic>
      <p:pic>
        <p:nvPicPr>
          <p:cNvPr id="64" name="Google Shape;64;p2" descr="Kunst Kunstenaar Verf - Gratis vectorafbeelding op Pixabay"/>
          <p:cNvPicPr preferRelativeResize="0"/>
          <p:nvPr/>
        </p:nvPicPr>
        <p:blipFill rotWithShape="1">
          <a:blip r:embed="rId5">
            <a:alphaModFix/>
          </a:blip>
          <a:srcRect/>
          <a:stretch/>
        </p:blipFill>
        <p:spPr>
          <a:xfrm>
            <a:off x="5943600" y="4580135"/>
            <a:ext cx="1287648" cy="13206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7B472-6BAA-582F-01CA-59BBA41DC7C5}"/>
              </a:ext>
            </a:extLst>
          </p:cNvPr>
          <p:cNvSpPr>
            <a:spLocks noGrp="1"/>
          </p:cNvSpPr>
          <p:nvPr>
            <p:ph type="title"/>
          </p:nvPr>
        </p:nvSpPr>
        <p:spPr/>
        <p:txBody>
          <a:bodyPr/>
          <a:lstStyle/>
          <a:p>
            <a:r>
              <a:rPr lang="nl-BE"/>
              <a:t>Arbeidsmarktfinaliteit</a:t>
            </a:r>
          </a:p>
        </p:txBody>
      </p:sp>
      <p:pic>
        <p:nvPicPr>
          <p:cNvPr id="4" name="Afbeelding 3">
            <a:extLst>
              <a:ext uri="{FF2B5EF4-FFF2-40B4-BE49-F238E27FC236}">
                <a16:creationId xmlns:a16="http://schemas.microsoft.com/office/drawing/2014/main" id="{EF11880B-72E7-5AA8-6DD5-3B66A407F365}"/>
              </a:ext>
            </a:extLst>
          </p:cNvPr>
          <p:cNvPicPr>
            <a:picLocks noChangeAspect="1"/>
          </p:cNvPicPr>
          <p:nvPr/>
        </p:nvPicPr>
        <p:blipFill>
          <a:blip r:embed="rId3"/>
          <a:stretch>
            <a:fillRect/>
          </a:stretch>
        </p:blipFill>
        <p:spPr>
          <a:xfrm>
            <a:off x="7062273" y="665120"/>
            <a:ext cx="924110" cy="924110"/>
          </a:xfrm>
          <a:prstGeom prst="rect">
            <a:avLst/>
          </a:prstGeom>
        </p:spPr>
      </p:pic>
      <p:sp>
        <p:nvSpPr>
          <p:cNvPr id="9" name="Tekstvak 8">
            <a:extLst>
              <a:ext uri="{FF2B5EF4-FFF2-40B4-BE49-F238E27FC236}">
                <a16:creationId xmlns:a16="http://schemas.microsoft.com/office/drawing/2014/main" id="{A7BA8310-2B0F-D3DC-ED10-619EFD3071E9}"/>
              </a:ext>
            </a:extLst>
          </p:cNvPr>
          <p:cNvSpPr txBox="1"/>
          <p:nvPr/>
        </p:nvSpPr>
        <p:spPr>
          <a:xfrm>
            <a:off x="552659" y="1661796"/>
            <a:ext cx="8088923" cy="4755148"/>
          </a:xfrm>
          <a:prstGeom prst="rect">
            <a:avLst/>
          </a:prstGeom>
          <a:noFill/>
        </p:spPr>
        <p:txBody>
          <a:bodyPr wrap="square">
            <a:spAutoFit/>
          </a:bodyPr>
          <a:lstStyle/>
          <a:p>
            <a:r>
              <a:rPr lang="nl-NL" sz="1200" dirty="0"/>
              <a:t>🎯 Doel van de finaliteit</a:t>
            </a:r>
          </a:p>
          <a:p>
            <a:endParaRPr lang="nl-NL" sz="1200" dirty="0"/>
          </a:p>
          <a:p>
            <a:r>
              <a:rPr lang="nl-NL" sz="1200" dirty="0"/>
              <a:t>Leerlingen voorbereiden op:</a:t>
            </a:r>
          </a:p>
          <a:p>
            <a:pPr marL="285750" lvl="5" indent="-285750">
              <a:buClr>
                <a:srgbClr val="FF0000"/>
              </a:buClr>
              <a:buFont typeface="Wingdings" panose="05000000000000000000" pitchFamily="2" charset="2"/>
              <a:buChar char="§"/>
            </a:pPr>
            <a:r>
              <a:rPr lang="nl-NL" sz="1200" dirty="0"/>
              <a:t>Snel beginnen te werken,</a:t>
            </a:r>
            <a:endParaRPr lang="nl-NL" sz="1200"/>
          </a:p>
          <a:p>
            <a:pPr marL="285750" lvl="5" indent="-285750">
              <a:buClr>
                <a:srgbClr val="FF0000"/>
              </a:buClr>
              <a:buFont typeface="Wingdings" panose="05000000000000000000" pitchFamily="2" charset="2"/>
              <a:buChar char="§"/>
            </a:pPr>
            <a:r>
              <a:rPr lang="nl-NL" sz="1200" dirty="0"/>
              <a:t>of een 7e jaar (om een OK4 te behalen of zich te specialiseren).</a:t>
            </a:r>
            <a:endParaRPr lang="nl-NL" sz="1200"/>
          </a:p>
          <a:p>
            <a:r>
              <a:rPr lang="nl-NL" sz="1200" dirty="0"/>
              <a:t>Deze finaliteit is sterk praktijkgericht en focust op beroepsvaardigheden.</a:t>
            </a:r>
          </a:p>
          <a:p>
            <a:endParaRPr lang="nl-NL" sz="1200" dirty="0"/>
          </a:p>
          <a:p>
            <a:r>
              <a:rPr lang="nl-NL" sz="1200" dirty="0"/>
              <a:t>⭐ Wat kunnen leerlingen op het einde van de derde graad (5</a:t>
            </a:r>
            <a:r>
              <a:rPr lang="nl-NL" sz="1200" baseline="30000" dirty="0"/>
              <a:t>e</a:t>
            </a:r>
            <a:r>
              <a:rPr lang="nl-NL" sz="1200" dirty="0"/>
              <a:t> en 6</a:t>
            </a:r>
            <a:r>
              <a:rPr lang="nl-NL" sz="1200" baseline="30000" dirty="0"/>
              <a:t>e</a:t>
            </a:r>
            <a:r>
              <a:rPr lang="nl-NL" sz="1200" dirty="0"/>
              <a:t> jaar)?</a:t>
            </a:r>
          </a:p>
          <a:p>
            <a:endParaRPr lang="nl-NL" sz="1200" dirty="0"/>
          </a:p>
          <a:p>
            <a:pPr marL="285750" indent="-285750">
              <a:buClr>
                <a:srgbClr val="FF0000"/>
              </a:buClr>
              <a:buFont typeface="Wingdings" panose="05000000000000000000" pitchFamily="2" charset="2"/>
              <a:buChar char="§"/>
            </a:pPr>
            <a:r>
              <a:rPr lang="nl-NL" sz="1300" dirty="0">
                <a:solidFill>
                  <a:schemeClr val="tx1"/>
                </a:solidFill>
              </a:rPr>
              <a:t>Ze</a:t>
            </a:r>
            <a:r>
              <a:rPr lang="nl-NL" sz="1200" dirty="0"/>
              <a:t> kunnen praktische taken en handelingen zelfstandig uitvoeren. Ze zijn expert in een vak (les van vakspecialisten, praktijk, stages, projecten, wedstrijden)</a:t>
            </a:r>
            <a:endParaRPr lang="nl-NL" sz="1200"/>
          </a:p>
          <a:p>
            <a:pPr marL="171450" indent="-171450">
              <a:buClr>
                <a:srgbClr val="FF0000"/>
              </a:buClr>
              <a:buFont typeface="Wingdings" panose="05000000000000000000" pitchFamily="2" charset="2"/>
              <a:buChar char="§"/>
            </a:pPr>
            <a:r>
              <a:rPr lang="nl-NL" sz="1200" dirty="0"/>
              <a:t>Ze </a:t>
            </a:r>
            <a:r>
              <a:rPr lang="nl-NL" sz="1300" dirty="0">
                <a:solidFill>
                  <a:schemeClr val="tx1"/>
                </a:solidFill>
              </a:rPr>
              <a:t>hebben</a:t>
            </a:r>
            <a:r>
              <a:rPr lang="nl-NL" sz="1200" dirty="0"/>
              <a:t> essentiële ‘soft skills’ onder de knie, zoals: op tijd zijn, vlot en correct kunnen communiceren met klanten, leveranciers, overheden</a:t>
            </a:r>
            <a:endParaRPr lang="nl-NL" sz="1200"/>
          </a:p>
          <a:p>
            <a:pPr marL="171450" indent="-171450">
              <a:buClr>
                <a:srgbClr val="FF0000"/>
              </a:buClr>
              <a:buFont typeface="Wingdings" panose="05000000000000000000" pitchFamily="2" charset="2"/>
              <a:buChar char="§"/>
            </a:pPr>
            <a:r>
              <a:rPr lang="nl-NL" sz="1200" dirty="0"/>
              <a:t>Ze beheersen </a:t>
            </a:r>
            <a:r>
              <a:rPr lang="nl-NL" sz="1300" dirty="0">
                <a:solidFill>
                  <a:schemeClr val="tx1"/>
                </a:solidFill>
              </a:rPr>
              <a:t>de</a:t>
            </a:r>
            <a:r>
              <a:rPr lang="nl-NL" sz="1200" dirty="0"/>
              <a:t> nodige attitudes om te succesvol te kunnen zijn: doorzettingsvermogen, ondernemerschap, nieuwsgierigheid,…</a:t>
            </a:r>
            <a:endParaRPr lang="nl-NL" sz="1200"/>
          </a:p>
          <a:p>
            <a:pPr marL="171450" indent="-171450">
              <a:buClr>
                <a:srgbClr val="FF0000"/>
              </a:buClr>
              <a:buFont typeface="Wingdings" panose="05000000000000000000" pitchFamily="2" charset="2"/>
              <a:buChar char="§"/>
            </a:pPr>
            <a:r>
              <a:rPr lang="nl-NL" sz="1200" dirty="0"/>
              <a:t>Ze hebben beroepscompetenties aangeleerd in realistische situaties (werkplek, atelier, labo, wedstrijden …).</a:t>
            </a:r>
            <a:endParaRPr lang="nl-NL" sz="1200"/>
          </a:p>
          <a:p>
            <a:pPr marL="171450" indent="-171450">
              <a:buClr>
                <a:srgbClr val="FF0000"/>
              </a:buClr>
              <a:buFont typeface="Wingdings" panose="05000000000000000000" pitchFamily="2" charset="2"/>
              <a:buChar char="§"/>
            </a:pPr>
            <a:r>
              <a:rPr lang="nl-NL" sz="1200" dirty="0"/>
              <a:t>Ze kunnen veilig en nauwkeurig werken, zoals nodig in een job.</a:t>
            </a:r>
            <a:endParaRPr lang="nl-NL" sz="1200"/>
          </a:p>
          <a:p>
            <a:pPr marL="171450" indent="-171450">
              <a:buClr>
                <a:srgbClr val="FF0000"/>
              </a:buClr>
              <a:buFont typeface="Wingdings" panose="05000000000000000000" pitchFamily="2" charset="2"/>
              <a:buChar char="§"/>
            </a:pPr>
            <a:r>
              <a:rPr lang="nl-NL" sz="1200" dirty="0"/>
              <a:t>Ze kennen basistheorie die rechtstreeks ondersteunt wat ze in de praktijk doen.</a:t>
            </a:r>
            <a:endParaRPr lang="nl-NL" sz="1200"/>
          </a:p>
          <a:p>
            <a:endParaRPr lang="nl-NL" sz="1200"/>
          </a:p>
          <a:p>
            <a:r>
              <a:rPr lang="nl-NL" sz="1200" dirty="0"/>
              <a:t>🎓 Toekomstmogelijkheden</a:t>
            </a:r>
            <a:endParaRPr lang="nl-NL" sz="1200"/>
          </a:p>
          <a:p>
            <a:endParaRPr lang="nl-NL" sz="1200"/>
          </a:p>
          <a:p>
            <a:pPr marL="171450" indent="-171450">
              <a:buClr>
                <a:srgbClr val="FF0000"/>
              </a:buClr>
              <a:buFont typeface="Wingdings" panose="05000000000000000000" pitchFamily="2" charset="2"/>
              <a:buChar char="§"/>
            </a:pPr>
            <a:r>
              <a:rPr lang="nl-NL" sz="1200" dirty="0"/>
              <a:t>Onmiddellijk starten op de arbeidsmarkt</a:t>
            </a:r>
            <a:endParaRPr lang="nl-NL" sz="1200"/>
          </a:p>
          <a:p>
            <a:pPr marL="171450" indent="-171450">
              <a:buClr>
                <a:srgbClr val="FF0000"/>
              </a:buClr>
              <a:buFont typeface="Wingdings" panose="05000000000000000000" pitchFamily="2" charset="2"/>
              <a:buChar char="§"/>
            </a:pPr>
            <a:r>
              <a:rPr lang="nl-NL" sz="1200" dirty="0"/>
              <a:t>Een 7e jaar volgen als voorbereiding Hoger Onderwijs (VHO) of als specialisatie/</a:t>
            </a:r>
            <a:r>
              <a:rPr lang="nl-NL" sz="1200"/>
              <a:t>verhogen </a:t>
            </a:r>
            <a:r>
              <a:rPr lang="nl-NL" sz="1200" dirty="0"/>
              <a:t>beroepskwalificatie </a:t>
            </a:r>
            <a:r>
              <a:rPr lang="nl-NL" sz="1200"/>
              <a:t>(duaal)</a:t>
            </a:r>
          </a:p>
          <a:p>
            <a:pPr marL="171450" lvl="4" indent="-171450">
              <a:buClr>
                <a:srgbClr val="FF0000"/>
              </a:buClr>
              <a:buFont typeface="Wingdings" panose="05000000000000000000" pitchFamily="2" charset="2"/>
              <a:buChar char="§"/>
            </a:pPr>
            <a:r>
              <a:rPr lang="nl-NL" sz="1200" dirty="0"/>
              <a:t>Graduaat</a:t>
            </a:r>
            <a:endParaRPr lang="nl-NL" sz="1200"/>
          </a:p>
        </p:txBody>
      </p:sp>
    </p:spTree>
    <p:extLst>
      <p:ext uri="{BB962C8B-B14F-4D97-AF65-F5344CB8AC3E}">
        <p14:creationId xmlns:p14="http://schemas.microsoft.com/office/powerpoint/2010/main" val="369962069"/>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DB63D-F55F-A6D3-684E-4066EA7A73AD}"/>
              </a:ext>
            </a:extLst>
          </p:cNvPr>
          <p:cNvSpPr>
            <a:spLocks noGrp="1"/>
          </p:cNvSpPr>
          <p:nvPr>
            <p:ph type="title"/>
          </p:nvPr>
        </p:nvSpPr>
        <p:spPr/>
        <p:txBody>
          <a:bodyPr/>
          <a:lstStyle/>
          <a:p>
            <a:r>
              <a:rPr lang="nl-BE"/>
              <a:t>Dubbele finaliteit</a:t>
            </a:r>
          </a:p>
        </p:txBody>
      </p:sp>
      <p:sp>
        <p:nvSpPr>
          <p:cNvPr id="3" name="Tijdelijke aanduiding voor tekst 2">
            <a:extLst>
              <a:ext uri="{FF2B5EF4-FFF2-40B4-BE49-F238E27FC236}">
                <a16:creationId xmlns:a16="http://schemas.microsoft.com/office/drawing/2014/main" id="{022C98DB-12CF-DD53-AEBF-0EE20905BA94}"/>
              </a:ext>
            </a:extLst>
          </p:cNvPr>
          <p:cNvSpPr>
            <a:spLocks noGrp="1"/>
          </p:cNvSpPr>
          <p:nvPr>
            <p:ph type="body" idx="1"/>
          </p:nvPr>
        </p:nvSpPr>
        <p:spPr>
          <a:xfrm>
            <a:off x="526272" y="1417638"/>
            <a:ext cx="8044851" cy="4897643"/>
          </a:xfrm>
        </p:spPr>
        <p:txBody>
          <a:bodyPr>
            <a:normAutofit fontScale="92500" lnSpcReduction="20000"/>
          </a:bodyPr>
          <a:lstStyle/>
          <a:p>
            <a:pPr marL="114300" indent="0">
              <a:buNone/>
            </a:pPr>
            <a:r>
              <a:rPr lang="nl-NL" sz="1400" b="0" dirty="0">
                <a:solidFill>
                  <a:schemeClr val="tx1"/>
                </a:solidFill>
              </a:rPr>
              <a:t>🎯 Doel van de finaliteit</a:t>
            </a:r>
          </a:p>
          <a:p>
            <a:pPr marL="114300" indent="0">
              <a:buNone/>
            </a:pPr>
            <a:endParaRPr lang="nl-NL" sz="1400" b="0" dirty="0">
              <a:solidFill>
                <a:schemeClr val="tx1"/>
              </a:solidFill>
            </a:endParaRPr>
          </a:p>
          <a:p>
            <a:pPr marL="114300" indent="0">
              <a:buNone/>
            </a:pPr>
            <a:r>
              <a:rPr lang="nl-NL" sz="1400" b="0" dirty="0">
                <a:solidFill>
                  <a:schemeClr val="tx1"/>
                </a:solidFill>
              </a:rPr>
              <a:t>Leerlingen voorbereiden op twee opties:</a:t>
            </a:r>
          </a:p>
          <a:p>
            <a:r>
              <a:rPr lang="nl-NL" sz="1400" b="0" dirty="0">
                <a:solidFill>
                  <a:schemeClr val="tx1"/>
                </a:solidFill>
              </a:rPr>
              <a:t>Verder studeren (professionele bachelor of graduaat)</a:t>
            </a:r>
          </a:p>
          <a:p>
            <a:r>
              <a:rPr lang="nl-NL" sz="1400" b="0" dirty="0">
                <a:solidFill>
                  <a:schemeClr val="tx1"/>
                </a:solidFill>
              </a:rPr>
              <a:t>Instromen op de arbeidsmarkt</a:t>
            </a:r>
          </a:p>
          <a:p>
            <a:pPr marL="114300" indent="0">
              <a:buNone/>
            </a:pPr>
            <a:r>
              <a:rPr lang="nl-NL" sz="1400" b="0" dirty="0">
                <a:solidFill>
                  <a:schemeClr val="tx1"/>
                </a:solidFill>
              </a:rPr>
              <a:t>Deze finaliteit combineert theorie met praktijk en richt zich op leerlingen die beide </a:t>
            </a:r>
            <a:r>
              <a:rPr lang="nl-NL" sz="1400" b="0">
                <a:solidFill>
                  <a:schemeClr val="tx1"/>
                </a:solidFill>
              </a:rPr>
              <a:t>opties willen</a:t>
            </a:r>
            <a:r>
              <a:rPr lang="nl-NL" sz="1400" b="0" dirty="0">
                <a:solidFill>
                  <a:schemeClr val="tx1"/>
                </a:solidFill>
              </a:rPr>
              <a:t> openhouden.</a:t>
            </a:r>
          </a:p>
          <a:p>
            <a:pPr marL="114300" indent="0">
              <a:buNone/>
            </a:pPr>
            <a:endParaRPr lang="nl-NL" sz="1400" b="0" dirty="0">
              <a:solidFill>
                <a:schemeClr val="tx1"/>
              </a:solidFill>
            </a:endParaRPr>
          </a:p>
          <a:p>
            <a:pPr marL="114300" indent="0">
              <a:buNone/>
            </a:pPr>
            <a:r>
              <a:rPr lang="nl-NL" sz="1400" b="0" dirty="0">
                <a:solidFill>
                  <a:schemeClr val="tx1"/>
                </a:solidFill>
              </a:rPr>
              <a:t>⭐ Wat kunnen leerlingen op het einde van de derde graad (5</a:t>
            </a:r>
            <a:r>
              <a:rPr lang="nl-NL" sz="1400" b="0" baseline="30000" dirty="0">
                <a:solidFill>
                  <a:schemeClr val="tx1"/>
                </a:solidFill>
              </a:rPr>
              <a:t>e</a:t>
            </a:r>
            <a:r>
              <a:rPr lang="nl-NL" sz="1400" b="0" dirty="0">
                <a:solidFill>
                  <a:schemeClr val="tx1"/>
                </a:solidFill>
              </a:rPr>
              <a:t> en 6</a:t>
            </a:r>
            <a:r>
              <a:rPr lang="nl-NL" sz="1400" b="0" baseline="30000" dirty="0">
                <a:solidFill>
                  <a:schemeClr val="tx1"/>
                </a:solidFill>
              </a:rPr>
              <a:t>e</a:t>
            </a:r>
            <a:r>
              <a:rPr lang="nl-NL" sz="1400" b="0" dirty="0">
                <a:solidFill>
                  <a:schemeClr val="tx1"/>
                </a:solidFill>
              </a:rPr>
              <a:t> </a:t>
            </a:r>
            <a:r>
              <a:rPr lang="nl-NL" sz="1400" b="0">
                <a:solidFill>
                  <a:schemeClr val="tx1"/>
                </a:solidFill>
              </a:rPr>
              <a:t>jaar)?</a:t>
            </a:r>
            <a:endParaRPr lang="nl-NL" sz="1400" b="0" dirty="0">
              <a:solidFill>
                <a:schemeClr val="tx1"/>
              </a:solidFill>
            </a:endParaRPr>
          </a:p>
          <a:p>
            <a:pPr marL="114300" indent="0">
              <a:buNone/>
            </a:pPr>
            <a:endParaRPr lang="nl-NL" sz="1400" b="0" dirty="0">
              <a:solidFill>
                <a:schemeClr val="tx1"/>
              </a:solidFill>
            </a:endParaRPr>
          </a:p>
          <a:p>
            <a:r>
              <a:rPr lang="nl-NL" sz="1400" b="0" dirty="0">
                <a:solidFill>
                  <a:schemeClr val="tx1"/>
                </a:solidFill>
              </a:rPr>
              <a:t>Ze hebben een sterke theoretische basis</a:t>
            </a:r>
          </a:p>
          <a:p>
            <a:r>
              <a:rPr lang="nl-NL" sz="1400" b="0" dirty="0">
                <a:solidFill>
                  <a:schemeClr val="tx1"/>
                </a:solidFill>
              </a:rPr>
              <a:t>Ze kunnen theorie toepassen in opdrachten, projecten of praktijk.</a:t>
            </a:r>
          </a:p>
          <a:p>
            <a:r>
              <a:rPr lang="nl-NL" sz="1400" b="0" dirty="0">
                <a:solidFill>
                  <a:schemeClr val="tx1"/>
                </a:solidFill>
              </a:rPr>
              <a:t>Ze kunnen samenwerken, plannen en zelfstandig taken uitvoeren.</a:t>
            </a:r>
          </a:p>
          <a:p>
            <a:r>
              <a:rPr lang="nl-NL" sz="1400" b="0" dirty="0">
                <a:solidFill>
                  <a:schemeClr val="tx1"/>
                </a:solidFill>
              </a:rPr>
              <a:t>Ze kennen de basisvaardigheden van een bepaald domein (bv. STEM, LT, KC, …)</a:t>
            </a:r>
          </a:p>
          <a:p>
            <a:r>
              <a:rPr lang="nl-NL" sz="1400" b="0" dirty="0">
                <a:solidFill>
                  <a:schemeClr val="tx1"/>
                </a:solidFill>
              </a:rPr>
              <a:t>Ze zijn gewend aan realistische contexten, zoals projecten of soms stages.</a:t>
            </a:r>
          </a:p>
          <a:p>
            <a:pPr marL="114300" indent="0">
              <a:buNone/>
            </a:pPr>
            <a:endParaRPr lang="nl-NL" sz="1400" b="0" dirty="0">
              <a:solidFill>
                <a:schemeClr val="tx1"/>
              </a:solidFill>
            </a:endParaRPr>
          </a:p>
          <a:p>
            <a:pPr marL="114300" indent="0">
              <a:buNone/>
            </a:pPr>
            <a:r>
              <a:rPr lang="nl-NL" sz="1400" b="0" dirty="0">
                <a:solidFill>
                  <a:schemeClr val="tx1"/>
                </a:solidFill>
              </a:rPr>
              <a:t>🎓 Toekomstmogelijkheden</a:t>
            </a:r>
          </a:p>
          <a:p>
            <a:pPr marL="114300" indent="0">
              <a:buNone/>
            </a:pPr>
            <a:endParaRPr lang="nl-NL" sz="1400" b="0" dirty="0">
              <a:solidFill>
                <a:schemeClr val="tx1"/>
              </a:solidFill>
            </a:endParaRPr>
          </a:p>
          <a:p>
            <a:r>
              <a:rPr lang="nl-NL" sz="1400" b="0" dirty="0">
                <a:solidFill>
                  <a:schemeClr val="tx1"/>
                </a:solidFill>
              </a:rPr>
              <a:t>Professionele bachelor in de hogeschool</a:t>
            </a:r>
          </a:p>
          <a:p>
            <a:r>
              <a:rPr lang="nl-NL" sz="1400" b="0" dirty="0">
                <a:solidFill>
                  <a:schemeClr val="tx1"/>
                </a:solidFill>
              </a:rPr>
              <a:t>Graduaatsopleidingen (meer praktijkgericht, 2 jaar)</a:t>
            </a:r>
          </a:p>
          <a:p>
            <a:r>
              <a:rPr lang="nl-NL" sz="1400" b="0" dirty="0">
                <a:solidFill>
                  <a:schemeClr val="tx1"/>
                </a:solidFill>
              </a:rPr>
              <a:t>Arbeidsmarkt: een eerste job, vaak met doorgroeimogelijkheden</a:t>
            </a:r>
          </a:p>
          <a:p>
            <a:r>
              <a:rPr lang="nl-NL" sz="1400" b="0" dirty="0">
                <a:solidFill>
                  <a:schemeClr val="tx1"/>
                </a:solidFill>
              </a:rPr>
              <a:t>7e specialisatiejaar mogelijk, afhankelijk van de richting</a:t>
            </a:r>
            <a:endParaRPr lang="nl-BE" sz="1400" b="0" dirty="0">
              <a:solidFill>
                <a:schemeClr val="tx1"/>
              </a:solidFill>
            </a:endParaRPr>
          </a:p>
        </p:txBody>
      </p:sp>
      <p:pic>
        <p:nvPicPr>
          <p:cNvPr id="4" name="Afbeelding 3">
            <a:extLst>
              <a:ext uri="{FF2B5EF4-FFF2-40B4-BE49-F238E27FC236}">
                <a16:creationId xmlns:a16="http://schemas.microsoft.com/office/drawing/2014/main" id="{D787B808-43B5-2534-8C8C-29D44C9E972F}"/>
              </a:ext>
            </a:extLst>
          </p:cNvPr>
          <p:cNvPicPr>
            <a:picLocks noChangeAspect="1"/>
          </p:cNvPicPr>
          <p:nvPr/>
        </p:nvPicPr>
        <p:blipFill>
          <a:blip r:embed="rId2"/>
          <a:stretch>
            <a:fillRect/>
          </a:stretch>
        </p:blipFill>
        <p:spPr>
          <a:xfrm>
            <a:off x="7524328" y="767486"/>
            <a:ext cx="719377" cy="719377"/>
          </a:xfrm>
          <a:prstGeom prst="rect">
            <a:avLst/>
          </a:prstGeom>
        </p:spPr>
      </p:pic>
    </p:spTree>
    <p:extLst>
      <p:ext uri="{BB962C8B-B14F-4D97-AF65-F5344CB8AC3E}">
        <p14:creationId xmlns:p14="http://schemas.microsoft.com/office/powerpoint/2010/main" val="284994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32DB3-A33E-79F2-9817-9A77C45BEB1A}"/>
              </a:ext>
            </a:extLst>
          </p:cNvPr>
          <p:cNvSpPr>
            <a:spLocks noGrp="1"/>
          </p:cNvSpPr>
          <p:nvPr>
            <p:ph type="title"/>
          </p:nvPr>
        </p:nvSpPr>
        <p:spPr/>
        <p:txBody>
          <a:bodyPr/>
          <a:lstStyle/>
          <a:p>
            <a:r>
              <a:rPr lang="nl-BE"/>
              <a:t>Doorstroomfinaliteit</a:t>
            </a:r>
          </a:p>
        </p:txBody>
      </p:sp>
      <p:sp>
        <p:nvSpPr>
          <p:cNvPr id="3" name="Tijdelijke aanduiding voor tekst 2">
            <a:extLst>
              <a:ext uri="{FF2B5EF4-FFF2-40B4-BE49-F238E27FC236}">
                <a16:creationId xmlns:a16="http://schemas.microsoft.com/office/drawing/2014/main" id="{5ACBF96F-1129-71F2-B400-F8188FD36BF7}"/>
              </a:ext>
            </a:extLst>
          </p:cNvPr>
          <p:cNvSpPr>
            <a:spLocks noGrp="1"/>
          </p:cNvSpPr>
          <p:nvPr>
            <p:ph type="body" idx="1"/>
          </p:nvPr>
        </p:nvSpPr>
        <p:spPr>
          <a:xfrm>
            <a:off x="710469" y="1651183"/>
            <a:ext cx="8071717" cy="4769352"/>
          </a:xfrm>
        </p:spPr>
        <p:txBody>
          <a:bodyPr>
            <a:normAutofit fontScale="92500" lnSpcReduction="10000"/>
          </a:bodyPr>
          <a:lstStyle/>
          <a:p>
            <a:pPr marL="114300" indent="0">
              <a:buNone/>
            </a:pPr>
            <a:r>
              <a:rPr lang="nl-NL" sz="1400" b="0" dirty="0">
                <a:solidFill>
                  <a:schemeClr val="tx1"/>
                </a:solidFill>
              </a:rPr>
              <a:t>🎯 Doel van de finaliteit</a:t>
            </a:r>
          </a:p>
          <a:p>
            <a:pPr marL="114300" indent="0">
              <a:buNone/>
            </a:pPr>
            <a:endParaRPr lang="nl-NL" sz="1400" b="0" dirty="0">
              <a:solidFill>
                <a:schemeClr val="tx1"/>
              </a:solidFill>
            </a:endParaRPr>
          </a:p>
          <a:p>
            <a:pPr marL="114300" indent="0">
              <a:buNone/>
            </a:pPr>
            <a:r>
              <a:rPr lang="nl-NL" sz="1400" b="0" dirty="0">
                <a:solidFill>
                  <a:schemeClr val="tx1"/>
                </a:solidFill>
              </a:rPr>
              <a:t>Leerlingen voorbereiden op verder studeren in het hoger onderwijs, zowel professionele bachelor als universitaire opleidingen. </a:t>
            </a:r>
          </a:p>
          <a:p>
            <a:pPr marL="114300" indent="0">
              <a:buNone/>
            </a:pPr>
            <a:r>
              <a:rPr lang="nl-NL" sz="1400" b="0" dirty="0">
                <a:solidFill>
                  <a:schemeClr val="tx1"/>
                </a:solidFill>
              </a:rPr>
              <a:t>De finaliteit focust op sterke theoretische basis, leren analyseren, onderzoeken en abstract denken.</a:t>
            </a:r>
          </a:p>
          <a:p>
            <a:pPr marL="114300" indent="0">
              <a:buNone/>
            </a:pPr>
            <a:endParaRPr lang="nl-NL" sz="1400" b="0" dirty="0">
              <a:solidFill>
                <a:schemeClr val="tx1"/>
              </a:solidFill>
            </a:endParaRPr>
          </a:p>
          <a:p>
            <a:pPr marL="114300" indent="0">
              <a:buNone/>
            </a:pPr>
            <a:r>
              <a:rPr lang="nl-NL" sz="1400" b="0" dirty="0">
                <a:solidFill>
                  <a:schemeClr val="tx1"/>
                </a:solidFill>
              </a:rPr>
              <a:t>⭐ Wat kunnen leerlingen op het einde van de derde graad (5</a:t>
            </a:r>
            <a:r>
              <a:rPr lang="nl-NL" sz="1400" b="0" baseline="30000" dirty="0">
                <a:solidFill>
                  <a:schemeClr val="tx1"/>
                </a:solidFill>
              </a:rPr>
              <a:t>e</a:t>
            </a:r>
            <a:r>
              <a:rPr lang="nl-NL" sz="1400" b="0" dirty="0">
                <a:solidFill>
                  <a:schemeClr val="tx1"/>
                </a:solidFill>
              </a:rPr>
              <a:t> en 6</a:t>
            </a:r>
            <a:r>
              <a:rPr lang="nl-NL" sz="1400" b="0" baseline="30000" dirty="0">
                <a:solidFill>
                  <a:schemeClr val="tx1"/>
                </a:solidFill>
              </a:rPr>
              <a:t>e</a:t>
            </a:r>
            <a:r>
              <a:rPr lang="nl-NL" sz="1400" b="0" dirty="0">
                <a:solidFill>
                  <a:schemeClr val="tx1"/>
                </a:solidFill>
              </a:rPr>
              <a:t> </a:t>
            </a:r>
            <a:r>
              <a:rPr lang="nl-NL" sz="1400" b="0">
                <a:solidFill>
                  <a:schemeClr val="tx1"/>
                </a:solidFill>
              </a:rPr>
              <a:t>jaar</a:t>
            </a:r>
            <a:r>
              <a:rPr lang="nl-NL" sz="1400" b="0" dirty="0">
                <a:solidFill>
                  <a:schemeClr val="tx1"/>
                </a:solidFill>
              </a:rPr>
              <a:t>)?</a:t>
            </a:r>
          </a:p>
          <a:p>
            <a:pPr marL="114300" indent="0">
              <a:buNone/>
            </a:pPr>
            <a:endParaRPr lang="nl-NL" sz="1400" b="0" dirty="0">
              <a:solidFill>
                <a:schemeClr val="tx1"/>
              </a:solidFill>
            </a:endParaRPr>
          </a:p>
          <a:p>
            <a:r>
              <a:rPr lang="nl-NL" sz="1400" b="0" dirty="0">
                <a:solidFill>
                  <a:schemeClr val="tx1"/>
                </a:solidFill>
              </a:rPr>
              <a:t>Ze kunnen grote hoeveelheden leerstof verwerken en zelfstandig studeren.</a:t>
            </a:r>
          </a:p>
          <a:p>
            <a:r>
              <a:rPr lang="nl-NL" sz="1400" b="0" dirty="0">
                <a:solidFill>
                  <a:schemeClr val="tx1"/>
                </a:solidFill>
              </a:rPr>
              <a:t>Ze kunnen problemen analyseren, verbanden leggen en logisch redeneren.</a:t>
            </a:r>
          </a:p>
          <a:p>
            <a:r>
              <a:rPr lang="nl-NL" sz="1400" b="0" dirty="0">
                <a:solidFill>
                  <a:schemeClr val="tx1"/>
                </a:solidFill>
              </a:rPr>
              <a:t>Ze beheersen theoretische vakken (wiskunde, chemie, biologie, kunstbeschouwing, kunstfilosofie …) op een hoog niveau.</a:t>
            </a:r>
          </a:p>
          <a:p>
            <a:r>
              <a:rPr lang="nl-NL" sz="1400" b="0" dirty="0">
                <a:solidFill>
                  <a:schemeClr val="tx1"/>
                </a:solidFill>
              </a:rPr>
              <a:t>Ze kunnen informatie opzoeken en verwerken zoals in het hoger onderwijs.</a:t>
            </a:r>
          </a:p>
          <a:p>
            <a:pPr marL="114300" indent="0">
              <a:buNone/>
            </a:pPr>
            <a:endParaRPr lang="nl-NL" sz="1400" b="0" dirty="0">
              <a:solidFill>
                <a:schemeClr val="tx1"/>
              </a:solidFill>
            </a:endParaRPr>
          </a:p>
          <a:p>
            <a:pPr marL="114300" indent="0">
              <a:buNone/>
            </a:pPr>
            <a:r>
              <a:rPr lang="nl-NL" sz="1400" b="0" dirty="0">
                <a:solidFill>
                  <a:schemeClr val="tx1"/>
                </a:solidFill>
              </a:rPr>
              <a:t>🎓 Toekomstmogelijkheden</a:t>
            </a:r>
          </a:p>
          <a:p>
            <a:pPr marL="114300" indent="0">
              <a:buNone/>
            </a:pPr>
            <a:endParaRPr lang="nl-NL" sz="1400" b="0" dirty="0">
              <a:solidFill>
                <a:schemeClr val="tx1"/>
              </a:solidFill>
            </a:endParaRPr>
          </a:p>
          <a:p>
            <a:r>
              <a:rPr lang="nl-NL" sz="1400" b="0" dirty="0">
                <a:solidFill>
                  <a:schemeClr val="tx1"/>
                </a:solidFill>
              </a:rPr>
              <a:t>Hogeschool (professionele bachelor)</a:t>
            </a:r>
          </a:p>
          <a:p>
            <a:r>
              <a:rPr lang="nl-NL" sz="1400" b="0" dirty="0">
                <a:solidFill>
                  <a:schemeClr val="tx1"/>
                </a:solidFill>
              </a:rPr>
              <a:t>Universiteit (academische bachelor + master)</a:t>
            </a:r>
          </a:p>
          <a:p>
            <a:r>
              <a:rPr lang="nl-NL" sz="1400" b="0" dirty="0">
                <a:solidFill>
                  <a:schemeClr val="tx1"/>
                </a:solidFill>
              </a:rPr>
              <a:t>Brede toegang tot bijna alle hogere studies</a:t>
            </a:r>
          </a:p>
          <a:p>
            <a:r>
              <a:rPr lang="nl-NL" sz="1400" b="0" dirty="0">
                <a:solidFill>
                  <a:schemeClr val="tx1"/>
                </a:solidFill>
              </a:rPr>
              <a:t>Een 7e specialisatiejaar (niet verplicht, soms handig)</a:t>
            </a:r>
          </a:p>
          <a:p>
            <a:pPr marL="114300" indent="0">
              <a:buNone/>
            </a:pPr>
            <a:endParaRPr lang="nl-BE" sz="1200" dirty="0">
              <a:solidFill>
                <a:schemeClr val="tx1"/>
              </a:solidFill>
            </a:endParaRPr>
          </a:p>
        </p:txBody>
      </p:sp>
      <p:pic>
        <p:nvPicPr>
          <p:cNvPr id="4" name="Afbeelding 3">
            <a:extLst>
              <a:ext uri="{FF2B5EF4-FFF2-40B4-BE49-F238E27FC236}">
                <a16:creationId xmlns:a16="http://schemas.microsoft.com/office/drawing/2014/main" id="{0DB82E46-8F5A-E686-97D8-AEE4D4895CFB}"/>
              </a:ext>
            </a:extLst>
          </p:cNvPr>
          <p:cNvPicPr>
            <a:picLocks noChangeAspect="1"/>
          </p:cNvPicPr>
          <p:nvPr/>
        </p:nvPicPr>
        <p:blipFill>
          <a:blip r:embed="rId2"/>
          <a:stretch>
            <a:fillRect/>
          </a:stretch>
        </p:blipFill>
        <p:spPr>
          <a:xfrm>
            <a:off x="7094035" y="696882"/>
            <a:ext cx="860586" cy="860586"/>
          </a:xfrm>
          <a:prstGeom prst="rect">
            <a:avLst/>
          </a:prstGeom>
        </p:spPr>
      </p:pic>
    </p:spTree>
    <p:extLst>
      <p:ext uri="{BB962C8B-B14F-4D97-AF65-F5344CB8AC3E}">
        <p14:creationId xmlns:p14="http://schemas.microsoft.com/office/powerpoint/2010/main" val="4082188964"/>
      </p:ext>
    </p:extLst>
  </p:cSld>
  <p:clrMapOvr>
    <a:masterClrMapping/>
  </p:clrMapOvr>
</p:sld>
</file>

<file path=ppt/theme/theme1.xml><?xml version="1.0" encoding="utf-8"?>
<a:theme xmlns:a="http://schemas.openxmlformats.org/drawingml/2006/main" name="presentatie">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e">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56b25e-d914-4039-8d0f-b9eeb7a188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6B2BC20E70A4DA8D63F7D1256295C" ma:contentTypeVersion="12" ma:contentTypeDescription="Create a new document." ma:contentTypeScope="" ma:versionID="e291d8db73849dee7202e7414116b950">
  <xsd:schema xmlns:xsd="http://www.w3.org/2001/XMLSchema" xmlns:xs="http://www.w3.org/2001/XMLSchema" xmlns:p="http://schemas.microsoft.com/office/2006/metadata/properties" xmlns:ns3="c556b25e-d914-4039-8d0f-b9eeb7a188a1" xmlns:ns4="a21cc2e3-cfe0-495c-adb2-1e836ad53333" targetNamespace="http://schemas.microsoft.com/office/2006/metadata/properties" ma:root="true" ma:fieldsID="d3efc155d76cd80f498ffb8c69ff0373" ns3:_="" ns4:_="">
    <xsd:import namespace="c556b25e-d914-4039-8d0f-b9eeb7a188a1"/>
    <xsd:import namespace="a21cc2e3-cfe0-495c-adb2-1e836ad533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6b25e-d914-4039-8d0f-b9eeb7a18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1cc2e3-cfe0-495c-adb2-1e836ad533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D684C-2BD9-4758-A570-401A8EE0FB13}">
  <ds:schemaRefs>
    <ds:schemaRef ds:uri="http://purl.org/dc/terms/"/>
    <ds:schemaRef ds:uri="http://schemas.microsoft.com/office/2006/metadata/properties"/>
    <ds:schemaRef ds:uri="http://www.w3.org/XML/1998/namespace"/>
    <ds:schemaRef ds:uri="http://purl.org/dc/dcmitype/"/>
    <ds:schemaRef ds:uri="c556b25e-d914-4039-8d0f-b9eeb7a188a1"/>
    <ds:schemaRef ds:uri="a21cc2e3-cfe0-495c-adb2-1e836ad53333"/>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B4873BB-6670-4CA7-9985-91B854359614}">
  <ds:schemaRefs>
    <ds:schemaRef ds:uri="http://schemas.microsoft.com/sharepoint/v3/contenttype/forms"/>
  </ds:schemaRefs>
</ds:datastoreItem>
</file>

<file path=customXml/itemProps3.xml><?xml version="1.0" encoding="utf-8"?>
<ds:datastoreItem xmlns:ds="http://schemas.openxmlformats.org/officeDocument/2006/customXml" ds:itemID="{592621F8-6D8B-4D51-BDB8-BBBAC92F0D7B}">
  <ds:schemaRefs>
    <ds:schemaRef ds:uri="a21cc2e3-cfe0-495c-adb2-1e836ad53333"/>
    <ds:schemaRef ds:uri="c556b25e-d914-4039-8d0f-b9eeb7a188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330</TotalTime>
  <Words>1825</Words>
  <Application>Microsoft Office PowerPoint</Application>
  <PresentationFormat>Diavoorstelling (4:3)</PresentationFormat>
  <Paragraphs>185</Paragraphs>
  <Slides>27</Slides>
  <Notes>18</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27</vt:i4>
      </vt:variant>
    </vt:vector>
  </HeadingPairs>
  <TitlesOfParts>
    <vt:vector size="33" baseType="lpstr">
      <vt:lpstr>Arial</vt:lpstr>
      <vt:lpstr>Calibri</vt:lpstr>
      <vt:lpstr>Noto Sans Symbols</vt:lpstr>
      <vt:lpstr>Wingdings</vt:lpstr>
      <vt:lpstr>presentatie</vt:lpstr>
      <vt:lpstr>presentatie</vt:lpstr>
      <vt:lpstr>Welkom op het infomoment:</vt:lpstr>
      <vt:lpstr>Deel 1:  Algemene info en overzicht van mogelijkheden op  De Wijnpers</vt:lpstr>
      <vt:lpstr>PowerPoint-presentatie</vt:lpstr>
      <vt:lpstr>Onze slogan: niet enkel mooi op papier</vt:lpstr>
      <vt:lpstr>PowerPoint-presentatie</vt:lpstr>
      <vt:lpstr>3 Studiedomeinen op De Wijnpers</vt:lpstr>
      <vt:lpstr>Arbeidsmarktfinaliteit</vt:lpstr>
      <vt:lpstr>Dubbele finaliteit</vt:lpstr>
      <vt:lpstr>Doorstroomfinaliteit</vt:lpstr>
      <vt:lpstr>Richtingen in de 3e graad op De Wijnpers  </vt:lpstr>
      <vt:lpstr>Overzicht</vt:lpstr>
      <vt:lpstr>Binnen domein STEM:</vt:lpstr>
      <vt:lpstr>Binnen domein Land- en Tuinbouw:</vt:lpstr>
      <vt:lpstr>Binnen domein Kunst en Creatie:</vt:lpstr>
      <vt:lpstr>Wat is duaal leren?</vt:lpstr>
      <vt:lpstr>Wat is er anders in het vijfde jaar?</vt:lpstr>
      <vt:lpstr>Wat is er anders in het 5e jaar?</vt:lpstr>
      <vt:lpstr>Wat is er anders in het 5e jaar?</vt:lpstr>
      <vt:lpstr>Inzet op optimale leerwinst</vt:lpstr>
      <vt:lpstr>Inzet op optimale leerwinst</vt:lpstr>
      <vt:lpstr>Na de derde graad, hier op school?</vt:lpstr>
      <vt:lpstr>Overzicht &amp; alle info 7e jaren:</vt:lpstr>
      <vt:lpstr>Studiekeuze doorgeven:</vt:lpstr>
      <vt:lpstr>Info van de Vlaamse Overheid over  studierichtingen 3e gr </vt:lpstr>
      <vt:lpstr>PowerPoint-presentatie</vt:lpstr>
      <vt:lpstr>Vragen?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infomoment 20 maar 2023</dc:title>
  <dc:creator>De Wijnpers</dc:creator>
  <cp:lastModifiedBy>Elise Verstraete</cp:lastModifiedBy>
  <cp:revision>23</cp:revision>
  <dcterms:created xsi:type="dcterms:W3CDTF">2015-04-30T11:06:11Z</dcterms:created>
  <dcterms:modified xsi:type="dcterms:W3CDTF">2026-03-01T14:52:37Z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0x0101009746B2BC20E70A4DA8D63F7D1256295C</vt:lpwstr>
  </property>
</Properties>
</file>